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handoutMasterIdLst>
    <p:handoutMasterId r:id="rId36"/>
  </p:handoutMasterIdLst>
  <p:sldIdLst>
    <p:sldId id="300" r:id="rId2"/>
    <p:sldId id="301" r:id="rId3"/>
    <p:sldId id="302" r:id="rId4"/>
    <p:sldId id="303" r:id="rId5"/>
    <p:sldId id="304" r:id="rId6"/>
    <p:sldId id="305" r:id="rId7"/>
    <p:sldId id="306" r:id="rId8"/>
    <p:sldId id="307" r:id="rId9"/>
    <p:sldId id="308" r:id="rId10"/>
    <p:sldId id="309" r:id="rId11"/>
    <p:sldId id="310" r:id="rId12"/>
    <p:sldId id="280" r:id="rId13"/>
    <p:sldId id="270" r:id="rId14"/>
    <p:sldId id="272" r:id="rId15"/>
    <p:sldId id="281" r:id="rId16"/>
    <p:sldId id="282" r:id="rId17"/>
    <p:sldId id="284" r:id="rId18"/>
    <p:sldId id="283" r:id="rId19"/>
    <p:sldId id="285" r:id="rId20"/>
    <p:sldId id="286"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287"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0" autoAdjust="0"/>
    <p:restoredTop sz="94619" autoAdjust="0"/>
  </p:normalViewPr>
  <p:slideViewPr>
    <p:cSldViewPr snapToGrid="0" snapToObjects="1">
      <p:cViewPr varScale="1">
        <p:scale>
          <a:sx n="106" d="100"/>
          <a:sy n="106" d="100"/>
        </p:scale>
        <p:origin x="-744" y="-96"/>
      </p:cViewPr>
      <p:guideLst>
        <p:guide orient="horz" pos="2160"/>
        <p:guide pos="2880"/>
      </p:guideLst>
    </p:cSldViewPr>
  </p:slideViewPr>
  <p:outlineViewPr>
    <p:cViewPr>
      <p:scale>
        <a:sx n="33" d="100"/>
        <a:sy n="33" d="100"/>
      </p:scale>
      <p:origin x="8" y="1546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221AA8-710C-3745-98D5-8AB05475EECB}" type="datetimeFigureOut">
              <a:rPr lang="en-US" smtClean="0"/>
              <a:t>6/23/16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AE2A39-6C6E-D24B-B989-4E887874B05A}" type="slidenum">
              <a:rPr lang="en-US" smtClean="0"/>
              <a:t>‹#›</a:t>
            </a:fld>
            <a:endParaRPr lang="en-US"/>
          </a:p>
        </p:txBody>
      </p:sp>
    </p:spTree>
    <p:extLst>
      <p:ext uri="{BB962C8B-B14F-4D97-AF65-F5344CB8AC3E}">
        <p14:creationId xmlns:p14="http://schemas.microsoft.com/office/powerpoint/2010/main" val="1835327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4CA9FB-5FBD-FD4E-83E6-1DF7869EC272}" type="datetimeFigureOut">
              <a:rPr lang="en-US" smtClean="0"/>
              <a:t>6/23/16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9C7688-445E-7D41-9D20-EB03DB24E828}" type="slidenum">
              <a:rPr lang="en-US" smtClean="0"/>
              <a:t>‹#›</a:t>
            </a:fld>
            <a:endParaRPr lang="en-US"/>
          </a:p>
        </p:txBody>
      </p:sp>
    </p:spTree>
    <p:extLst>
      <p:ext uri="{BB962C8B-B14F-4D97-AF65-F5344CB8AC3E}">
        <p14:creationId xmlns:p14="http://schemas.microsoft.com/office/powerpoint/2010/main" val="39125539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89611A-847C-43C3-8125-03E17698F4DE}" type="slidenum">
              <a:rPr lang="en-US" smtClean="0"/>
              <a:t>23</a:t>
            </a:fld>
            <a:endParaRPr lang="en-US"/>
          </a:p>
        </p:txBody>
      </p:sp>
    </p:spTree>
    <p:extLst>
      <p:ext uri="{BB962C8B-B14F-4D97-AF65-F5344CB8AC3E}">
        <p14:creationId xmlns:p14="http://schemas.microsoft.com/office/powerpoint/2010/main" val="2082098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endParaRPr lang="en-US" sz="1200" b="1" smtClean="0">
              <a:solidFill>
                <a:schemeClr val="accent6">
                  <a:lumMod val="75000"/>
                </a:schemeClr>
              </a:solidFill>
              <a:latin typeface="Palatino Linotype" panose="02040502050505030304" pitchFamily="18" charset="0"/>
            </a:endParaRPr>
          </a:p>
        </p:txBody>
      </p:sp>
      <p:sp>
        <p:nvSpPr>
          <p:cNvPr id="4" name="Slide Number Placeholder 3"/>
          <p:cNvSpPr>
            <a:spLocks noGrp="1"/>
          </p:cNvSpPr>
          <p:nvPr>
            <p:ph type="sldNum" sz="quarter" idx="10"/>
          </p:nvPr>
        </p:nvSpPr>
        <p:spPr/>
        <p:txBody>
          <a:bodyPr/>
          <a:lstStyle/>
          <a:p>
            <a:fld id="{B189611A-847C-43C3-8125-03E17698F4DE}" type="slidenum">
              <a:rPr lang="en-US" smtClean="0"/>
              <a:t>24</a:t>
            </a:fld>
            <a:endParaRPr lang="en-US"/>
          </a:p>
        </p:txBody>
      </p:sp>
    </p:spTree>
    <p:extLst>
      <p:ext uri="{BB962C8B-B14F-4D97-AF65-F5344CB8AC3E}">
        <p14:creationId xmlns:p14="http://schemas.microsoft.com/office/powerpoint/2010/main" val="2082098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Grassroots lobbying means attempting</a:t>
            </a:r>
            <a:r>
              <a:rPr lang="en-US" baseline="0" smtClean="0"/>
              <a:t> to impact the opinion of the general public</a:t>
            </a:r>
            <a:endParaRPr lang="en-US"/>
          </a:p>
        </p:txBody>
      </p:sp>
      <p:sp>
        <p:nvSpPr>
          <p:cNvPr id="4" name="Slide Number Placeholder 3"/>
          <p:cNvSpPr>
            <a:spLocks noGrp="1"/>
          </p:cNvSpPr>
          <p:nvPr>
            <p:ph type="sldNum" sz="quarter" idx="10"/>
          </p:nvPr>
        </p:nvSpPr>
        <p:spPr/>
        <p:txBody>
          <a:bodyPr/>
          <a:lstStyle/>
          <a:p>
            <a:fld id="{B189611A-847C-43C3-8125-03E17698F4DE}" type="slidenum">
              <a:rPr lang="en-US" smtClean="0"/>
              <a:t>25</a:t>
            </a:fld>
            <a:endParaRPr lang="en-US"/>
          </a:p>
        </p:txBody>
      </p:sp>
    </p:spTree>
    <p:extLst>
      <p:ext uri="{BB962C8B-B14F-4D97-AF65-F5344CB8AC3E}">
        <p14:creationId xmlns:p14="http://schemas.microsoft.com/office/powerpoint/2010/main" val="1648058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89611A-847C-43C3-8125-03E17698F4DE}" type="slidenum">
              <a:rPr lang="en-US" smtClean="0"/>
              <a:t>26</a:t>
            </a:fld>
            <a:endParaRPr lang="en-US"/>
          </a:p>
        </p:txBody>
      </p:sp>
    </p:spTree>
    <p:extLst>
      <p:ext uri="{BB962C8B-B14F-4D97-AF65-F5344CB8AC3E}">
        <p14:creationId xmlns:p14="http://schemas.microsoft.com/office/powerpoint/2010/main" val="1648058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Grassroots lobbying means attempting</a:t>
            </a:r>
            <a:r>
              <a:rPr lang="en-US" baseline="0" smtClean="0"/>
              <a:t> to impact the opinion of the general public</a:t>
            </a:r>
            <a:endParaRPr lang="en-US"/>
          </a:p>
        </p:txBody>
      </p:sp>
      <p:sp>
        <p:nvSpPr>
          <p:cNvPr id="4" name="Slide Number Placeholder 3"/>
          <p:cNvSpPr>
            <a:spLocks noGrp="1"/>
          </p:cNvSpPr>
          <p:nvPr>
            <p:ph type="sldNum" sz="quarter" idx="10"/>
          </p:nvPr>
        </p:nvSpPr>
        <p:spPr/>
        <p:txBody>
          <a:bodyPr/>
          <a:lstStyle/>
          <a:p>
            <a:fld id="{B189611A-847C-43C3-8125-03E17698F4DE}" type="slidenum">
              <a:rPr lang="en-US" smtClean="0"/>
              <a:t>27</a:t>
            </a:fld>
            <a:endParaRPr lang="en-US"/>
          </a:p>
        </p:txBody>
      </p:sp>
    </p:spTree>
    <p:extLst>
      <p:ext uri="{BB962C8B-B14F-4D97-AF65-F5344CB8AC3E}">
        <p14:creationId xmlns:p14="http://schemas.microsoft.com/office/powerpoint/2010/main" val="1648058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Grassroots lobbying means attempting</a:t>
            </a:r>
            <a:r>
              <a:rPr lang="en-US" baseline="0" smtClean="0"/>
              <a:t> to impact the opinion of the general public</a:t>
            </a:r>
            <a:endParaRPr lang="en-US"/>
          </a:p>
        </p:txBody>
      </p:sp>
      <p:sp>
        <p:nvSpPr>
          <p:cNvPr id="4" name="Slide Number Placeholder 3"/>
          <p:cNvSpPr>
            <a:spLocks noGrp="1"/>
          </p:cNvSpPr>
          <p:nvPr>
            <p:ph type="sldNum" sz="quarter" idx="10"/>
          </p:nvPr>
        </p:nvSpPr>
        <p:spPr/>
        <p:txBody>
          <a:bodyPr/>
          <a:lstStyle/>
          <a:p>
            <a:fld id="{B189611A-847C-43C3-8125-03E17698F4DE}" type="slidenum">
              <a:rPr lang="en-US" smtClean="0"/>
              <a:t>28</a:t>
            </a:fld>
            <a:endParaRPr lang="en-US"/>
          </a:p>
        </p:txBody>
      </p:sp>
    </p:spTree>
    <p:extLst>
      <p:ext uri="{BB962C8B-B14F-4D97-AF65-F5344CB8AC3E}">
        <p14:creationId xmlns:p14="http://schemas.microsoft.com/office/powerpoint/2010/main" val="1648058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89611A-847C-43C3-8125-03E17698F4DE}" type="slidenum">
              <a:rPr lang="en-US" smtClean="0"/>
              <a:t>29</a:t>
            </a:fld>
            <a:endParaRPr lang="en-US"/>
          </a:p>
        </p:txBody>
      </p:sp>
    </p:spTree>
    <p:extLst>
      <p:ext uri="{BB962C8B-B14F-4D97-AF65-F5344CB8AC3E}">
        <p14:creationId xmlns:p14="http://schemas.microsoft.com/office/powerpoint/2010/main" val="2082098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mtClean="0"/>
          </a:p>
        </p:txBody>
      </p:sp>
      <p:sp>
        <p:nvSpPr>
          <p:cNvPr id="4" name="Slide Number Placeholder 3"/>
          <p:cNvSpPr>
            <a:spLocks noGrp="1"/>
          </p:cNvSpPr>
          <p:nvPr>
            <p:ph type="sldNum" sz="quarter" idx="10"/>
          </p:nvPr>
        </p:nvSpPr>
        <p:spPr/>
        <p:txBody>
          <a:bodyPr/>
          <a:lstStyle/>
          <a:p>
            <a:fld id="{B189611A-847C-43C3-8125-03E17698F4DE}" type="slidenum">
              <a:rPr lang="en-US" smtClean="0"/>
              <a:t>30</a:t>
            </a:fld>
            <a:endParaRPr lang="en-US"/>
          </a:p>
        </p:txBody>
      </p:sp>
    </p:spTree>
    <p:extLst>
      <p:ext uri="{BB962C8B-B14F-4D97-AF65-F5344CB8AC3E}">
        <p14:creationId xmlns:p14="http://schemas.microsoft.com/office/powerpoint/2010/main" val="3855275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89611A-847C-43C3-8125-03E17698F4DE}" type="slidenum">
              <a:rPr lang="en-US" smtClean="0"/>
              <a:t>31</a:t>
            </a:fld>
            <a:endParaRPr lang="en-US"/>
          </a:p>
        </p:txBody>
      </p:sp>
    </p:spTree>
    <p:extLst>
      <p:ext uri="{BB962C8B-B14F-4D97-AF65-F5344CB8AC3E}">
        <p14:creationId xmlns:p14="http://schemas.microsoft.com/office/powerpoint/2010/main" val="3855275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89611A-847C-43C3-8125-03E17698F4DE}" type="slidenum">
              <a:rPr lang="en-US" smtClean="0"/>
              <a:t>32</a:t>
            </a:fld>
            <a:endParaRPr lang="en-US"/>
          </a:p>
        </p:txBody>
      </p:sp>
    </p:spTree>
    <p:extLst>
      <p:ext uri="{BB962C8B-B14F-4D97-AF65-F5344CB8AC3E}">
        <p14:creationId xmlns:p14="http://schemas.microsoft.com/office/powerpoint/2010/main" val="1090705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477E30-E3FB-AB43-9D6C-5B5B2F21443A}" type="datetimeFigureOut">
              <a:rPr lang="en-US" smtClean="0"/>
              <a:t>6/23/16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1795585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477E30-E3FB-AB43-9D6C-5B5B2F21443A}" type="datetimeFigureOut">
              <a:rPr lang="en-US" smtClean="0"/>
              <a:t>6/23/16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2616180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477E30-E3FB-AB43-9D6C-5B5B2F21443A}" type="datetimeFigureOut">
              <a:rPr lang="en-US" smtClean="0"/>
              <a:t>6/23/16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312263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477E30-E3FB-AB43-9D6C-5B5B2F21443A}" type="datetimeFigureOut">
              <a:rPr lang="en-US" smtClean="0"/>
              <a:t>6/23/16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3009460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477E30-E3FB-AB43-9D6C-5B5B2F21443A}" type="datetimeFigureOut">
              <a:rPr lang="en-US" smtClean="0"/>
              <a:t>6/23/16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2464381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477E30-E3FB-AB43-9D6C-5B5B2F21443A}" type="datetimeFigureOut">
              <a:rPr lang="en-US" smtClean="0"/>
              <a:t>6/23/16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347171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477E30-E3FB-AB43-9D6C-5B5B2F21443A}" type="datetimeFigureOut">
              <a:rPr lang="en-US" smtClean="0"/>
              <a:t>6/23/16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3567492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477E30-E3FB-AB43-9D6C-5B5B2F21443A}" type="datetimeFigureOut">
              <a:rPr lang="en-US" smtClean="0"/>
              <a:t>6/23/16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2686343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477E30-E3FB-AB43-9D6C-5B5B2F21443A}" type="datetimeFigureOut">
              <a:rPr lang="en-US" smtClean="0"/>
              <a:t>6/23/16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285012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477E30-E3FB-AB43-9D6C-5B5B2F21443A}" type="datetimeFigureOut">
              <a:rPr lang="en-US" smtClean="0"/>
              <a:t>6/23/16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2343088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477E30-E3FB-AB43-9D6C-5B5B2F21443A}" type="datetimeFigureOut">
              <a:rPr lang="en-US" smtClean="0"/>
              <a:t>6/23/16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475AA-475D-DA46-825E-C54339C9BD42}" type="slidenum">
              <a:rPr lang="en-US" smtClean="0"/>
              <a:t>‹#›</a:t>
            </a:fld>
            <a:endParaRPr lang="en-US"/>
          </a:p>
        </p:txBody>
      </p:sp>
    </p:spTree>
    <p:extLst>
      <p:ext uri="{BB962C8B-B14F-4D97-AF65-F5344CB8AC3E}">
        <p14:creationId xmlns:p14="http://schemas.microsoft.com/office/powerpoint/2010/main" val="3571374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pic>
        <p:nvPicPr>
          <p:cNvPr id="8" name="Picture 7" descr="Header-Grn-Bar-No-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chor="t"/>
          <a:lstStyle/>
          <a:p>
            <a:r>
              <a:rPr lang="en-US" dirty="0" smtClean="0"/>
              <a:t>Click to edit Master title style</a:t>
            </a:r>
            <a:endParaRPr lang="en-US" dirty="0"/>
          </a:p>
        </p:txBody>
      </p:sp>
      <p:sp>
        <p:nvSpPr>
          <p:cNvPr id="3" name="Content Placeholder 2"/>
          <p:cNvSpPr>
            <a:spLocks noGrp="1"/>
          </p:cNvSpPr>
          <p:nvPr>
            <p:ph sz="half" idx="1"/>
          </p:nvPr>
        </p:nvSpPr>
        <p:spPr>
          <a:xfrm>
            <a:off x="717092" y="1874880"/>
            <a:ext cx="7969708" cy="4516776"/>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4281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8043" y="4059664"/>
            <a:ext cx="4735611" cy="819373"/>
          </a:xfrm>
          <a:prstGeom prst="rect">
            <a:avLst/>
          </a:prstGeom>
        </p:spPr>
        <p:txBody>
          <a:bodyPr vert="horz"/>
          <a:lstStyle>
            <a:lvl1pPr>
              <a:defRPr baseline="0"/>
            </a:lvl1pPr>
          </a:lstStyle>
          <a:p>
            <a:r>
              <a:rPr lang="en-US" dirty="0" smtClean="0"/>
              <a:t>Presentation Title</a:t>
            </a:r>
            <a:endParaRPr lang="en-US" dirty="0"/>
          </a:p>
        </p:txBody>
      </p:sp>
    </p:spTree>
    <p:extLst>
      <p:ext uri="{BB962C8B-B14F-4D97-AF65-F5344CB8AC3E}">
        <p14:creationId xmlns:p14="http://schemas.microsoft.com/office/powerpoint/2010/main" val="28245108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477E30-E3FB-AB43-9D6C-5B5B2F21443A}" type="datetimeFigureOut">
              <a:rPr lang="en-US" smtClean="0"/>
              <a:t>6/23/16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5475AA-475D-DA46-825E-C54339C9BD42}" type="slidenum">
              <a:rPr lang="en-US" smtClean="0"/>
              <a:t>‹#›</a:t>
            </a:fld>
            <a:endParaRPr lang="en-US"/>
          </a:p>
        </p:txBody>
      </p:sp>
    </p:spTree>
    <p:extLst>
      <p:ext uri="{BB962C8B-B14F-4D97-AF65-F5344CB8AC3E}">
        <p14:creationId xmlns:p14="http://schemas.microsoft.com/office/powerpoint/2010/main" val="3267059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leginfo.legislature.ca.gov/faces/billNavClient.xhtml?bill_id=201320140SB1174" TargetMode="External"/><Relationship Id="rId3" Type="http://schemas.openxmlformats.org/officeDocument/2006/relationships/hyperlink" Target="http://bit.ly/217ko4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mailto:lisa@lgcampaign.com" TargetMode="External"/><Relationship Id="rId4" Type="http://schemas.openxmlformats.org/officeDocument/2006/relationships/hyperlink" Target="mailto:Shelly@californianstogether.org" TargetMode="External"/><Relationship Id="rId1" Type="http://schemas.openxmlformats.org/officeDocument/2006/relationships/slideLayout" Target="../slideLayouts/slideLayout12.xml"/><Relationship Id="rId2" Type="http://schemas.openxmlformats.org/officeDocument/2006/relationships/hyperlink" Target="mailto:lisa@lgcampaignS.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092" y="538246"/>
            <a:ext cx="8229600" cy="1143000"/>
          </a:xfrm>
        </p:spPr>
        <p:txBody>
          <a:bodyPr>
            <a:normAutofit/>
          </a:bodyPr>
          <a:lstStyle/>
          <a:p>
            <a:r>
              <a:rPr lang="en-US" sz="3600" dirty="0" smtClean="0">
                <a:solidFill>
                  <a:schemeClr val="accent3">
                    <a:lumMod val="75000"/>
                  </a:schemeClr>
                </a:solidFill>
              </a:rPr>
              <a:t>CABE BOARD OF DIRECTORS</a:t>
            </a:r>
            <a:endParaRPr lang="en-US" sz="3600" dirty="0">
              <a:solidFill>
                <a:schemeClr val="accent3">
                  <a:lumMod val="75000"/>
                </a:schemeClr>
              </a:solidFill>
            </a:endParaRPr>
          </a:p>
        </p:txBody>
      </p:sp>
      <p:sp>
        <p:nvSpPr>
          <p:cNvPr id="3" name="Content Placeholder 2"/>
          <p:cNvSpPr>
            <a:spLocks noGrp="1"/>
          </p:cNvSpPr>
          <p:nvPr>
            <p:ph sz="half" idx="1"/>
          </p:nvPr>
        </p:nvSpPr>
        <p:spPr/>
        <p:txBody>
          <a:bodyPr>
            <a:normAutofit/>
          </a:bodyPr>
          <a:lstStyle/>
          <a:p>
            <a:pPr marL="0" indent="0" algn="ctr">
              <a:buNone/>
            </a:pPr>
            <a:endParaRPr lang="en-US" sz="3600" dirty="0">
              <a:solidFill>
                <a:schemeClr val="accent6">
                  <a:lumMod val="75000"/>
                </a:schemeClr>
              </a:solidFill>
            </a:endParaRPr>
          </a:p>
          <a:p>
            <a:pPr marL="0" indent="0" algn="ctr">
              <a:buNone/>
            </a:pPr>
            <a:r>
              <a:rPr lang="en-US" sz="8000" dirty="0" smtClean="0">
                <a:solidFill>
                  <a:schemeClr val="accent6">
                    <a:lumMod val="75000"/>
                  </a:schemeClr>
                </a:solidFill>
              </a:rPr>
              <a:t>FEDERAL &amp; STATE POLICY ISSUES</a:t>
            </a:r>
            <a:endParaRPr lang="en-US" sz="8000" dirty="0">
              <a:solidFill>
                <a:schemeClr val="accent6">
                  <a:lumMod val="75000"/>
                </a:schemeClr>
              </a:solidFill>
            </a:endParaRPr>
          </a:p>
        </p:txBody>
      </p:sp>
    </p:spTree>
    <p:extLst>
      <p:ext uri="{BB962C8B-B14F-4D97-AF65-F5344CB8AC3E}">
        <p14:creationId xmlns:p14="http://schemas.microsoft.com/office/powerpoint/2010/main" val="3248059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a:t>
            </a:r>
            <a:endParaRPr lang="en-US" dirty="0"/>
          </a:p>
        </p:txBody>
      </p:sp>
      <p:sp>
        <p:nvSpPr>
          <p:cNvPr id="3" name="Content Placeholder 2"/>
          <p:cNvSpPr>
            <a:spLocks noGrp="1"/>
          </p:cNvSpPr>
          <p:nvPr>
            <p:ph sz="half" idx="1"/>
          </p:nvPr>
        </p:nvSpPr>
        <p:spPr/>
        <p:txBody>
          <a:bodyPr>
            <a:normAutofit/>
          </a:bodyPr>
          <a:lstStyle/>
          <a:p>
            <a:pPr marL="0" indent="0" algn="ctr">
              <a:buNone/>
            </a:pPr>
            <a:r>
              <a:rPr lang="en-US" sz="11500" dirty="0" smtClean="0"/>
              <a:t>LIBI GIL</a:t>
            </a:r>
          </a:p>
          <a:p>
            <a:pPr marL="0" indent="0" algn="ctr">
              <a:buNone/>
            </a:pPr>
            <a:r>
              <a:rPr lang="en-US" sz="4000" dirty="0" smtClean="0"/>
              <a:t>Assistant Deputy Secretary </a:t>
            </a:r>
            <a:r>
              <a:rPr lang="en-US" sz="4000" dirty="0"/>
              <a:t>and </a:t>
            </a:r>
            <a:r>
              <a:rPr lang="en-US" sz="4000" dirty="0" smtClean="0"/>
              <a:t>Director </a:t>
            </a:r>
            <a:r>
              <a:rPr lang="en-US" sz="4000" dirty="0"/>
              <a:t>of </a:t>
            </a:r>
            <a:r>
              <a:rPr lang="en-US" sz="4000" dirty="0" smtClean="0"/>
              <a:t>OELA</a:t>
            </a:r>
          </a:p>
          <a:p>
            <a:endParaRPr lang="en-US" dirty="0"/>
          </a:p>
        </p:txBody>
      </p:sp>
    </p:spTree>
    <p:extLst>
      <p:ext uri="{BB962C8B-B14F-4D97-AF65-F5344CB8AC3E}">
        <p14:creationId xmlns:p14="http://schemas.microsoft.com/office/powerpoint/2010/main" val="3536843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a:t>
            </a:r>
            <a:endParaRPr lang="en-US" dirty="0"/>
          </a:p>
        </p:txBody>
      </p:sp>
      <p:sp>
        <p:nvSpPr>
          <p:cNvPr id="3" name="Content Placeholder 2"/>
          <p:cNvSpPr>
            <a:spLocks noGrp="1"/>
          </p:cNvSpPr>
          <p:nvPr>
            <p:ph sz="half" idx="1"/>
          </p:nvPr>
        </p:nvSpPr>
        <p:spPr/>
        <p:txBody>
          <a:bodyPr>
            <a:normAutofit/>
          </a:bodyPr>
          <a:lstStyle/>
          <a:p>
            <a:pPr marL="0" indent="0" algn="ctr">
              <a:buNone/>
            </a:pPr>
            <a:r>
              <a:rPr lang="en-US" sz="6600" dirty="0" smtClean="0"/>
              <a:t>Martha Zaragoza Diaz</a:t>
            </a:r>
          </a:p>
          <a:p>
            <a:pPr marL="0" indent="0" algn="ctr">
              <a:buNone/>
            </a:pPr>
            <a:r>
              <a:rPr lang="en-US" sz="4000" dirty="0" smtClean="0"/>
              <a:t>CABE Legislative Advocate</a:t>
            </a:r>
          </a:p>
          <a:p>
            <a:pPr marL="0" indent="0" algn="ctr">
              <a:buNone/>
            </a:pPr>
            <a:endParaRPr lang="en-US" sz="4000" dirty="0"/>
          </a:p>
          <a:p>
            <a:pPr marL="0" indent="0" algn="ctr">
              <a:buNone/>
            </a:pPr>
            <a:r>
              <a:rPr lang="en-US" sz="6600" dirty="0" smtClean="0"/>
              <a:t>Jan Corea</a:t>
            </a:r>
          </a:p>
          <a:p>
            <a:pPr marL="0" indent="0" algn="ctr">
              <a:buNone/>
            </a:pPr>
            <a:r>
              <a:rPr lang="en-US" sz="4000" dirty="0" smtClean="0"/>
              <a:t>CABE CEO</a:t>
            </a:r>
          </a:p>
          <a:p>
            <a:endParaRPr lang="en-US" dirty="0"/>
          </a:p>
        </p:txBody>
      </p:sp>
    </p:spTree>
    <p:extLst>
      <p:ext uri="{BB962C8B-B14F-4D97-AF65-F5344CB8AC3E}">
        <p14:creationId xmlns:p14="http://schemas.microsoft.com/office/powerpoint/2010/main" val="356208221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000" dirty="0"/>
          </a:p>
        </p:txBody>
      </p:sp>
      <p:sp>
        <p:nvSpPr>
          <p:cNvPr id="3" name="Subtitle 2"/>
          <p:cNvSpPr>
            <a:spLocks noGrp="1"/>
          </p:cNvSpPr>
          <p:nvPr>
            <p:ph sz="half" idx="1"/>
          </p:nvPr>
        </p:nvSpPr>
        <p:spPr/>
        <p:txBody>
          <a:bodyPr/>
          <a:lstStyle/>
          <a:p>
            <a:pPr marL="0" indent="0" algn="ctr">
              <a:buNone/>
            </a:pPr>
            <a:endParaRPr lang="en-US" dirty="0" smtClean="0"/>
          </a:p>
          <a:p>
            <a:pPr marL="0" indent="0" algn="ctr">
              <a:buNone/>
            </a:pPr>
            <a:endParaRPr lang="en-US" dirty="0"/>
          </a:p>
          <a:p>
            <a:pPr marL="0" indent="0" algn="ctr">
              <a:buNone/>
            </a:pPr>
            <a:r>
              <a:rPr lang="en-US" sz="4800" dirty="0" smtClean="0"/>
              <a:t>Key </a:t>
            </a:r>
            <a:r>
              <a:rPr lang="en-US" sz="4800" dirty="0"/>
              <a:t>Bills Followed </a:t>
            </a:r>
            <a:endParaRPr lang="en-US" sz="4800" dirty="0" smtClean="0"/>
          </a:p>
          <a:p>
            <a:pPr marL="0" indent="0" algn="ctr">
              <a:buNone/>
            </a:pPr>
            <a:r>
              <a:rPr lang="en-US" sz="4800" dirty="0" smtClean="0"/>
              <a:t>by </a:t>
            </a:r>
            <a:r>
              <a:rPr lang="en-US" sz="4800" dirty="0"/>
              <a:t>CABE</a:t>
            </a:r>
            <a:endParaRPr lang="en-US" sz="4800" dirty="0"/>
          </a:p>
        </p:txBody>
      </p:sp>
    </p:spTree>
    <p:extLst>
      <p:ext uri="{BB962C8B-B14F-4D97-AF65-F5344CB8AC3E}">
        <p14:creationId xmlns:p14="http://schemas.microsoft.com/office/powerpoint/2010/main" val="865390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Bills-June 2016</a:t>
            </a:r>
          </a:p>
        </p:txBody>
      </p:sp>
      <p:sp>
        <p:nvSpPr>
          <p:cNvPr id="3" name="Content Placeholder 2"/>
          <p:cNvSpPr>
            <a:spLocks noGrp="1"/>
          </p:cNvSpPr>
          <p:nvPr>
            <p:ph sz="half" idx="1"/>
          </p:nvPr>
        </p:nvSpPr>
        <p:spPr/>
        <p:txBody>
          <a:bodyPr>
            <a:normAutofit lnSpcReduction="10000"/>
          </a:bodyPr>
          <a:lstStyle/>
          <a:p>
            <a:pPr marL="0" indent="0">
              <a:buNone/>
            </a:pPr>
            <a:r>
              <a:rPr lang="en-US" sz="2400" b="1" dirty="0"/>
              <a:t>AB 2091 (Lopez) Special Education: IEP-Translation Services. Introduced: Feb. 17, 2016.</a:t>
            </a:r>
            <a:r>
              <a:rPr lang="en-US" sz="2400" dirty="0"/>
              <a:t>   </a:t>
            </a:r>
            <a:r>
              <a:rPr lang="en-US" sz="2400" b="1" dirty="0"/>
              <a:t>Amended May 21, 20126. Status: Senate Appropriations. Position: Support </a:t>
            </a:r>
            <a:endParaRPr lang="en-US" sz="2400" dirty="0"/>
          </a:p>
          <a:p>
            <a:pPr marL="0" indent="0">
              <a:buNone/>
            </a:pPr>
            <a:r>
              <a:rPr lang="en-US" sz="2400" dirty="0"/>
              <a:t>This bill would require a local educational </a:t>
            </a:r>
            <a:r>
              <a:rPr lang="en-US" sz="2400"/>
              <a:t>agency to provide </a:t>
            </a:r>
            <a:r>
              <a:rPr lang="en-US" sz="2400" dirty="0"/>
              <a:t>translation services for a pupil's parent, guardian, or educational rights holder, as specified. As amended, the translated copies would be made available 60 days after the IEP meeting. The translation is to be done by a qualified translator. Also requires the California Department of Education, by January 2018, to post on its internet website standard special education forms commonly used by LEAs into at least 10 most commonly used non-English primary languages of the state’s pupils.</a:t>
            </a:r>
          </a:p>
        </p:txBody>
      </p:sp>
    </p:spTree>
    <p:extLst>
      <p:ext uri="{BB962C8B-B14F-4D97-AF65-F5344CB8AC3E}">
        <p14:creationId xmlns:p14="http://schemas.microsoft.com/office/powerpoint/2010/main" val="375581967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Bills – June 2016</a:t>
            </a:r>
          </a:p>
        </p:txBody>
      </p:sp>
      <p:sp>
        <p:nvSpPr>
          <p:cNvPr id="3" name="Content Placeholder 2"/>
          <p:cNvSpPr>
            <a:spLocks noGrp="1"/>
          </p:cNvSpPr>
          <p:nvPr>
            <p:ph sz="half" idx="1"/>
          </p:nvPr>
        </p:nvSpPr>
        <p:spPr/>
        <p:txBody>
          <a:bodyPr>
            <a:normAutofit fontScale="92500" lnSpcReduction="20000"/>
          </a:bodyPr>
          <a:lstStyle/>
          <a:p>
            <a:pPr marL="0" indent="0">
              <a:buNone/>
            </a:pPr>
            <a:r>
              <a:rPr lang="en-US" sz="2400" b="1" dirty="0"/>
              <a:t>AB 2350 (O’Donnell) English Learners. Introduced: Feb. 18, 2016</a:t>
            </a:r>
            <a:r>
              <a:rPr lang="en-US" sz="2400" dirty="0"/>
              <a:t>.   </a:t>
            </a:r>
            <a:r>
              <a:rPr lang="en-US" sz="2400" b="1" dirty="0"/>
              <a:t>Amended May 27, 2016. Status: Senate Appropriations Committee. Position: Support </a:t>
            </a:r>
          </a:p>
          <a:p>
            <a:pPr marL="0" indent="0">
              <a:buNone/>
            </a:pPr>
            <a:endParaRPr lang="en-US" sz="2400" b="1" dirty="0"/>
          </a:p>
          <a:p>
            <a:pPr marL="0" indent="0">
              <a:buNone/>
            </a:pPr>
            <a:r>
              <a:rPr lang="en-US" sz="2400" dirty="0"/>
              <a:t>This bill prohibits EL students from being prevented from enrolling in courses required for graduation or to meet college admission requirements, requires that English Language Development courses designed for LTELs confer graduation credit, and defines SDAIE, Integrated &amp; Designated ELD to align with the newly adopted content standards and ELA/ELD Framework. CDE would develop a video series demonstrating best practices for implementing designated and integrated ELD and would be required to revise its existing research-based guidance document on improving the education of </a:t>
            </a:r>
            <a:r>
              <a:rPr lang="en-US" sz="2400" dirty="0" err="1"/>
              <a:t>Els</a:t>
            </a:r>
            <a:r>
              <a:rPr lang="en-US" sz="2400" dirty="0"/>
              <a:t>.  A $1.2 million Title III carryover funds is proposed in the 2016-17 State Budget for this purpose.</a:t>
            </a:r>
          </a:p>
        </p:txBody>
      </p:sp>
      <p:sp>
        <p:nvSpPr>
          <p:cNvPr id="4" name="Rectangle 1"/>
          <p:cNvSpPr>
            <a:spLocks noChangeArrowheads="1"/>
          </p:cNvSpPr>
          <p:nvPr/>
        </p:nvSpPr>
        <p:spPr bwMode="auto">
          <a:xfrm>
            <a:off x="0" y="105490"/>
            <a:ext cx="22029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Unicode MS"/>
              </a:rPr>
              <a:t>.</a:t>
            </a:r>
            <a:r>
              <a:rPr kumimoji="0" lang="en-US" altLang="en-US" sz="9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644422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Key Bills June 2016</a:t>
            </a:r>
          </a:p>
        </p:txBody>
      </p:sp>
      <p:sp>
        <p:nvSpPr>
          <p:cNvPr id="3" name="Content Placeholder 2"/>
          <p:cNvSpPr>
            <a:spLocks noGrp="1"/>
          </p:cNvSpPr>
          <p:nvPr>
            <p:ph sz="half" idx="1"/>
          </p:nvPr>
        </p:nvSpPr>
        <p:spPr/>
        <p:txBody>
          <a:bodyPr>
            <a:normAutofit fontScale="92500" lnSpcReduction="20000"/>
          </a:bodyPr>
          <a:lstStyle/>
          <a:p>
            <a:pPr marL="0" indent="0">
              <a:buNone/>
            </a:pPr>
            <a:r>
              <a:rPr lang="en-US" sz="2400" b="1" dirty="0"/>
              <a:t>AB 2785 (O’Donnell) Special Education: English Learners Amended April 7, 2016 &amp; April 27, 2016. Status: Assembly Suspense File. Position: Support </a:t>
            </a:r>
          </a:p>
          <a:p>
            <a:pPr marL="0" indent="0">
              <a:buNone/>
            </a:pPr>
            <a:r>
              <a:rPr lang="en-US" sz="2400" dirty="0"/>
              <a:t>This bill requires, by July 1, 2018, the CDE to develop a manual for the purpose of providing guidance to LEAs on identifying, assessing and supporting English learners who may qualify for special education services.</a:t>
            </a:r>
          </a:p>
          <a:p>
            <a:pPr marL="0" indent="0">
              <a:buNone/>
            </a:pPr>
            <a:r>
              <a:rPr lang="en-US" sz="2400" b="1" dirty="0"/>
              <a:t>SB 915 (Liu) Teacher Recruitment: California Center on Teaching Careers. Introduced: Jan. 26, 2016</a:t>
            </a:r>
            <a:r>
              <a:rPr lang="en-US" sz="2400" dirty="0"/>
              <a:t>. </a:t>
            </a:r>
            <a:r>
              <a:rPr lang="en-US" sz="2400" b="1" dirty="0"/>
              <a:t>Amended May 31, 2016. Status: Senate Appropriations.</a:t>
            </a:r>
            <a:r>
              <a:rPr lang="en-US" sz="2400" dirty="0"/>
              <a:t> </a:t>
            </a:r>
            <a:r>
              <a:rPr lang="en-US" sz="2400" b="1" dirty="0"/>
              <a:t>Position: Support.</a:t>
            </a:r>
            <a:endParaRPr lang="en-US" sz="2400" dirty="0"/>
          </a:p>
          <a:p>
            <a:pPr marL="0" indent="0">
              <a:buNone/>
            </a:pPr>
            <a:r>
              <a:rPr lang="en-US" sz="2400" dirty="0"/>
              <a:t>This bill reestablishes the California Center on Teaching Careers for the purpose of recruiting qualified individuals into the teaching profession with a focus on chronic teacher shortage areas including </a:t>
            </a:r>
            <a:r>
              <a:rPr lang="en-US" sz="2400" i="1" dirty="0"/>
              <a:t>bilingual </a:t>
            </a:r>
            <a:r>
              <a:rPr lang="en-US" sz="2400" dirty="0"/>
              <a:t>and special education teachers.</a:t>
            </a:r>
          </a:p>
          <a:p>
            <a:pPr marL="0" indent="0">
              <a:buNone/>
            </a:pPr>
            <a:endParaRPr lang="en-US" dirty="0"/>
          </a:p>
        </p:txBody>
      </p:sp>
    </p:spTree>
    <p:extLst>
      <p:ext uri="{BB962C8B-B14F-4D97-AF65-F5344CB8AC3E}">
        <p14:creationId xmlns:p14="http://schemas.microsoft.com/office/powerpoint/2010/main" val="407940583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Key Bills – June 2016</a:t>
            </a:r>
          </a:p>
        </p:txBody>
      </p:sp>
      <p:sp>
        <p:nvSpPr>
          <p:cNvPr id="3" name="Content Placeholder 2"/>
          <p:cNvSpPr>
            <a:spLocks noGrp="1"/>
          </p:cNvSpPr>
          <p:nvPr>
            <p:ph sz="half" idx="1"/>
          </p:nvPr>
        </p:nvSpPr>
        <p:spPr/>
        <p:txBody>
          <a:bodyPr>
            <a:normAutofit fontScale="92500" lnSpcReduction="20000"/>
          </a:bodyPr>
          <a:lstStyle/>
          <a:p>
            <a:pPr marL="0" indent="0">
              <a:buNone/>
            </a:pPr>
            <a:r>
              <a:rPr lang="en-US" sz="2400" b="1" dirty="0"/>
              <a:t>SB 916 (Allen) Teacher Credentialing. Introduced: Jan. 27, 2016</a:t>
            </a:r>
            <a:r>
              <a:rPr lang="en-US" sz="2400" dirty="0"/>
              <a:t>. </a:t>
            </a:r>
            <a:r>
              <a:rPr lang="en-US" sz="2400" b="1" dirty="0"/>
              <a:t>Amended June 14, 2016. Status: Senate Appropriations. Position: Support</a:t>
            </a:r>
            <a:endParaRPr lang="en-US" sz="2400" dirty="0"/>
          </a:p>
          <a:p>
            <a:pPr marL="0" indent="0">
              <a:buNone/>
            </a:pPr>
            <a:r>
              <a:rPr lang="en-US" sz="2400" dirty="0"/>
              <a:t>Current law authorizes the Commission on Teacher Credentialing to issue single subject teaching credentials only in specific subjects. This bill would add dance and theatre to the list of authorized subjects. This bill contains other related provisions and other current laws.</a:t>
            </a:r>
          </a:p>
          <a:p>
            <a:pPr marL="0" indent="0">
              <a:buNone/>
            </a:pPr>
            <a:r>
              <a:rPr lang="en-US" sz="2400" b="1" dirty="0"/>
              <a:t>SB 933 (Allen) Teachers: California Teacher Corps Act of 2016: teacher residency programs. Introduced</a:t>
            </a:r>
            <a:r>
              <a:rPr lang="en-US" sz="2400" dirty="0"/>
              <a:t>: </a:t>
            </a:r>
            <a:r>
              <a:rPr lang="en-US" sz="2400" b="1" dirty="0"/>
              <a:t>Feb. 2, 2016.</a:t>
            </a:r>
            <a:r>
              <a:rPr lang="en-US" sz="2400" dirty="0"/>
              <a:t> </a:t>
            </a:r>
            <a:r>
              <a:rPr lang="en-US" sz="2400" b="1" dirty="0"/>
              <a:t>Amended: June 14, 2016. Status: Senate Appropriations. Position: Support.</a:t>
            </a:r>
            <a:endParaRPr lang="en-US" sz="2400" dirty="0"/>
          </a:p>
          <a:p>
            <a:pPr marL="0" indent="0">
              <a:buNone/>
            </a:pPr>
            <a:r>
              <a:rPr lang="en-US" sz="2400" dirty="0"/>
              <a:t>This bill would enact the California Teacher Corps Act of 2016 under which grants would  be available to applicant LEAs and consortia of LEAs to assist these agencies </a:t>
            </a:r>
          </a:p>
        </p:txBody>
      </p:sp>
    </p:spTree>
    <p:extLst>
      <p:ext uri="{BB962C8B-B14F-4D97-AF65-F5344CB8AC3E}">
        <p14:creationId xmlns:p14="http://schemas.microsoft.com/office/powerpoint/2010/main" val="42249739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Bills – June 2016</a:t>
            </a:r>
          </a:p>
        </p:txBody>
      </p:sp>
      <p:sp>
        <p:nvSpPr>
          <p:cNvPr id="3" name="Content Placeholder 2"/>
          <p:cNvSpPr>
            <a:spLocks noGrp="1"/>
          </p:cNvSpPr>
          <p:nvPr>
            <p:ph sz="half" idx="1"/>
          </p:nvPr>
        </p:nvSpPr>
        <p:spPr/>
        <p:txBody>
          <a:bodyPr>
            <a:normAutofit fontScale="92500" lnSpcReduction="10000"/>
          </a:bodyPr>
          <a:lstStyle/>
          <a:p>
            <a:pPr marL="0" indent="0">
              <a:buNone/>
            </a:pPr>
            <a:r>
              <a:rPr lang="en-US" sz="2400" b="1" dirty="0"/>
              <a:t>SB 933 (Allen) continued</a:t>
            </a:r>
          </a:p>
          <a:p>
            <a:pPr marL="0" indent="0">
              <a:buNone/>
            </a:pPr>
            <a:r>
              <a:rPr lang="en-US" sz="2400" dirty="0"/>
              <a:t>in establishing, maintaining or expanding a teacher residency program as defined. The teacher residency program is to, among other duties, meet hiring needs of the LEA to fill areas, such as chronic teacher shortage areas, including </a:t>
            </a:r>
            <a:r>
              <a:rPr lang="en-US" sz="2400" i="1" dirty="0"/>
              <a:t>bilingual </a:t>
            </a:r>
            <a:r>
              <a:rPr lang="en-US" sz="2400" dirty="0"/>
              <a:t>and special education teachers and hard to staff schools. The teacher residency program is to produce culturally responsive teachers who address specific pupil populations, local district initiatives and priorities and teacher preparation emphasis while maintaining high state established standards for credentials. Sixty million one time General Fund money appropriated for the purpose of awarding competitive grants of $20,000 per resident of the jurisdiction of the LEA as matched by that LEA. </a:t>
            </a:r>
          </a:p>
        </p:txBody>
      </p:sp>
    </p:spTree>
    <p:extLst>
      <p:ext uri="{BB962C8B-B14F-4D97-AF65-F5344CB8AC3E}">
        <p14:creationId xmlns:p14="http://schemas.microsoft.com/office/powerpoint/2010/main" val="71422953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Bills – June 2016</a:t>
            </a:r>
          </a:p>
        </p:txBody>
      </p:sp>
      <p:sp>
        <p:nvSpPr>
          <p:cNvPr id="3" name="Content Placeholder 2"/>
          <p:cNvSpPr>
            <a:spLocks noGrp="1"/>
          </p:cNvSpPr>
          <p:nvPr>
            <p:ph sz="half" idx="1"/>
          </p:nvPr>
        </p:nvSpPr>
        <p:spPr/>
        <p:txBody>
          <a:bodyPr>
            <a:normAutofit fontScale="85000" lnSpcReduction="20000"/>
          </a:bodyPr>
          <a:lstStyle/>
          <a:p>
            <a:pPr marL="0" indent="0">
              <a:buNone/>
            </a:pPr>
            <a:r>
              <a:rPr lang="en-US" sz="2400" b="1" dirty="0"/>
              <a:t>AB 491 (Gonzalez) English Learners: Proficiency Assessment. Introduced March 26,2016. Amended May 31, 2016. Status: Senate Appropriations Committee. Position: Not yet determined.</a:t>
            </a:r>
          </a:p>
          <a:p>
            <a:pPr marL="0" indent="0">
              <a:buNone/>
            </a:pPr>
            <a:r>
              <a:rPr lang="en-US" sz="2400" dirty="0"/>
              <a:t>As introduced the bill dealt with revising criteria specific to the reclassification of ELs. The original content of this bill has been deleted and was amended May 31, 2016. The bill now deals with parent notices and ability for parents to dispute determinations of home language survey. The bill would require the following additional items for inclusion in the current parent notice of an assessment of a pupil’s English proficiency: 1)Whether a child is an LTEL or at risk of becoming an LTEL, 2) the manner in which the ELD instruction will meet the educational strengths and needs of LTELs or at risk of becoming LTELs, 3) the manner in which the program for ELD instruction will help LTELs or at risk of  becoming LTELs develop English proficiency and meet age-appropriate academic standards. CDE would be required to make available to public schools a sample notification letter to be</a:t>
            </a:r>
          </a:p>
          <a:p>
            <a:pPr marL="457200" indent="-457200">
              <a:buAutoNum type="arabicParenR"/>
            </a:pPr>
            <a:endParaRPr lang="en-US" sz="2400" dirty="0"/>
          </a:p>
        </p:txBody>
      </p:sp>
    </p:spTree>
    <p:extLst>
      <p:ext uri="{BB962C8B-B14F-4D97-AF65-F5344CB8AC3E}">
        <p14:creationId xmlns:p14="http://schemas.microsoft.com/office/powerpoint/2010/main" val="188353022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Bills – June 2016</a:t>
            </a:r>
          </a:p>
        </p:txBody>
      </p:sp>
      <p:sp>
        <p:nvSpPr>
          <p:cNvPr id="3" name="Content Placeholder 2"/>
          <p:cNvSpPr>
            <a:spLocks noGrp="1"/>
          </p:cNvSpPr>
          <p:nvPr>
            <p:ph sz="half" idx="1"/>
          </p:nvPr>
        </p:nvSpPr>
        <p:spPr/>
        <p:txBody>
          <a:bodyPr/>
          <a:lstStyle/>
          <a:p>
            <a:pPr marL="0" indent="0">
              <a:buNone/>
            </a:pPr>
            <a:r>
              <a:rPr lang="en-US" dirty="0"/>
              <a:t>AB 491 (Gonzalez) continued</a:t>
            </a:r>
          </a:p>
          <a:p>
            <a:pPr marL="0" indent="0">
              <a:buNone/>
            </a:pPr>
            <a:r>
              <a:rPr lang="en-US" sz="2400" dirty="0"/>
              <a:t>provided with the home language survey. The letter is to include purpose of the home language survey with specified statements including the ability for a parent to dispute the school district’s determination of their child’s primary language and ask the school district to re-determine the child’s primary language.</a:t>
            </a:r>
          </a:p>
        </p:txBody>
      </p:sp>
    </p:spTree>
    <p:extLst>
      <p:ext uri="{BB962C8B-B14F-4D97-AF65-F5344CB8AC3E}">
        <p14:creationId xmlns:p14="http://schemas.microsoft.com/office/powerpoint/2010/main" val="18912318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EdGE</a:t>
            </a:r>
            <a:r>
              <a:rPr lang="en-US" dirty="0" smtClean="0"/>
              <a:t> Initiative</a:t>
            </a:r>
            <a:endParaRPr lang="en-US" sz="3100" dirty="0"/>
          </a:p>
        </p:txBody>
      </p:sp>
      <p:sp>
        <p:nvSpPr>
          <p:cNvPr id="6" name="Content Placeholder 5"/>
          <p:cNvSpPr>
            <a:spLocks noGrp="1"/>
          </p:cNvSpPr>
          <p:nvPr>
            <p:ph sz="half" idx="1"/>
          </p:nvPr>
        </p:nvSpPr>
        <p:spPr/>
        <p:txBody>
          <a:bodyPr/>
          <a:lstStyle/>
          <a:p>
            <a:pPr>
              <a:lnSpc>
                <a:spcPct val="140000"/>
              </a:lnSpc>
            </a:pPr>
            <a:r>
              <a:rPr lang="en-US" dirty="0" smtClean="0"/>
              <a:t>Update on Campaign</a:t>
            </a:r>
          </a:p>
          <a:p>
            <a:pPr>
              <a:lnSpc>
                <a:spcPct val="140000"/>
              </a:lnSpc>
            </a:pPr>
            <a:r>
              <a:rPr lang="en-US" dirty="0" smtClean="0"/>
              <a:t>Board and organization Resolution Process</a:t>
            </a:r>
          </a:p>
          <a:p>
            <a:pPr>
              <a:lnSpc>
                <a:spcPct val="140000"/>
              </a:lnSpc>
            </a:pPr>
            <a:r>
              <a:rPr lang="en-US" dirty="0" smtClean="0"/>
              <a:t>Endorsement of Campaign</a:t>
            </a:r>
          </a:p>
          <a:p>
            <a:pPr>
              <a:lnSpc>
                <a:spcPct val="140000"/>
              </a:lnSpc>
            </a:pPr>
            <a:r>
              <a:rPr lang="en-US" dirty="0" smtClean="0"/>
              <a:t>Guidelines</a:t>
            </a:r>
          </a:p>
          <a:p>
            <a:pPr>
              <a:lnSpc>
                <a:spcPct val="140000"/>
              </a:lnSpc>
            </a:pPr>
            <a:r>
              <a:rPr lang="en-US" dirty="0" smtClean="0"/>
              <a:t>Questions</a:t>
            </a:r>
          </a:p>
          <a:p>
            <a:endParaRPr lang="en-US" dirty="0"/>
          </a:p>
        </p:txBody>
      </p:sp>
    </p:spTree>
    <p:extLst>
      <p:ext uri="{BB962C8B-B14F-4D97-AF65-F5344CB8AC3E}">
        <p14:creationId xmlns:p14="http://schemas.microsoft.com/office/powerpoint/2010/main" val="9875156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 </a:t>
            </a:r>
            <a:r>
              <a:rPr lang="en-US" dirty="0" err="1" smtClean="0"/>
              <a:t>Ed.G.E</a:t>
            </a:r>
            <a:r>
              <a:rPr lang="en-US" dirty="0" smtClean="0"/>
              <a:t> Overview</a:t>
            </a:r>
            <a:endParaRPr lang="en-US" dirty="0"/>
          </a:p>
        </p:txBody>
      </p:sp>
      <p:sp>
        <p:nvSpPr>
          <p:cNvPr id="3" name="Content Placeholder 2"/>
          <p:cNvSpPr>
            <a:spLocks noGrp="1"/>
          </p:cNvSpPr>
          <p:nvPr>
            <p:ph sz="half" idx="1"/>
          </p:nvPr>
        </p:nvSpPr>
        <p:spPr/>
        <p:txBody>
          <a:bodyPr>
            <a:normAutofit/>
          </a:bodyPr>
          <a:lstStyle/>
          <a:p>
            <a:pPr marL="0" indent="0">
              <a:buNone/>
            </a:pPr>
            <a:r>
              <a:rPr lang="en-US" dirty="0"/>
              <a:t>The </a:t>
            </a:r>
            <a:r>
              <a:rPr lang="en-US" dirty="0" err="1" smtClean="0"/>
              <a:t>Ed.G.E</a:t>
            </a:r>
            <a:r>
              <a:rPr lang="en-US" dirty="0" smtClean="0"/>
              <a:t> Initiative </a:t>
            </a:r>
            <a:r>
              <a:rPr lang="en-US" dirty="0"/>
              <a:t>advances California’s goals</a:t>
            </a:r>
            <a:r>
              <a:rPr lang="en-US" dirty="0" smtClean="0"/>
              <a:t>:</a:t>
            </a:r>
            <a:endParaRPr lang="en-US" dirty="0"/>
          </a:p>
          <a:p>
            <a:r>
              <a:rPr lang="en-US" dirty="0" smtClean="0"/>
              <a:t>Providing </a:t>
            </a:r>
            <a:r>
              <a:rPr lang="en-US" dirty="0"/>
              <a:t>highest quality education for </a:t>
            </a:r>
            <a:r>
              <a:rPr lang="en-US" dirty="0" smtClean="0"/>
              <a:t>all children</a:t>
            </a:r>
            <a:endParaRPr lang="en-US" dirty="0"/>
          </a:p>
          <a:p>
            <a:r>
              <a:rPr lang="en-US" dirty="0" smtClean="0"/>
              <a:t>Preparing </a:t>
            </a:r>
            <a:r>
              <a:rPr lang="en-US" dirty="0"/>
              <a:t>students for college and </a:t>
            </a:r>
            <a:r>
              <a:rPr lang="en-US" dirty="0" smtClean="0"/>
              <a:t>careers in the 21st </a:t>
            </a:r>
            <a:r>
              <a:rPr lang="en-US" dirty="0"/>
              <a:t>Century economy</a:t>
            </a:r>
          </a:p>
          <a:p>
            <a:r>
              <a:rPr lang="en-US" dirty="0" smtClean="0"/>
              <a:t>Accessing </a:t>
            </a:r>
            <a:r>
              <a:rPr lang="en-US" dirty="0"/>
              <a:t>high-quality, innovative</a:t>
            </a:r>
            <a:r>
              <a:rPr lang="en-US" dirty="0" smtClean="0"/>
              <a:t>, research</a:t>
            </a:r>
            <a:r>
              <a:rPr lang="en-US" dirty="0"/>
              <a:t>-based educational programs</a:t>
            </a:r>
          </a:p>
          <a:p>
            <a:r>
              <a:rPr lang="en-US" dirty="0" smtClean="0"/>
              <a:t>Empowering </a:t>
            </a:r>
            <a:r>
              <a:rPr lang="en-US" dirty="0"/>
              <a:t>parents, teachers, and </a:t>
            </a:r>
            <a:r>
              <a:rPr lang="en-US" dirty="0" smtClean="0"/>
              <a:t>local schools </a:t>
            </a:r>
            <a:r>
              <a:rPr lang="en-US" dirty="0"/>
              <a:t>to meet the needs of all students</a:t>
            </a:r>
          </a:p>
        </p:txBody>
      </p:sp>
    </p:spTree>
    <p:extLst>
      <p:ext uri="{BB962C8B-B14F-4D97-AF65-F5344CB8AC3E}">
        <p14:creationId xmlns:p14="http://schemas.microsoft.com/office/powerpoint/2010/main" val="26454103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does it (really) do?</a:t>
            </a:r>
            <a:endParaRPr lang="en-US" dirty="0"/>
          </a:p>
        </p:txBody>
      </p:sp>
      <p:sp>
        <p:nvSpPr>
          <p:cNvPr id="3" name="Content Placeholder 2"/>
          <p:cNvSpPr>
            <a:spLocks noGrp="1"/>
          </p:cNvSpPr>
          <p:nvPr>
            <p:ph sz="half" idx="1"/>
          </p:nvPr>
        </p:nvSpPr>
        <p:spPr>
          <a:xfrm>
            <a:off x="717092" y="1634057"/>
            <a:ext cx="7969708" cy="4516776"/>
          </a:xfrm>
        </p:spPr>
        <p:txBody>
          <a:bodyPr>
            <a:noAutofit/>
          </a:bodyPr>
          <a:lstStyle/>
          <a:p>
            <a:r>
              <a:rPr lang="en-US" dirty="0" smtClean="0"/>
              <a:t>The </a:t>
            </a:r>
            <a:r>
              <a:rPr lang="en-US" dirty="0"/>
              <a:t>proposed measure, upon voter approval, would </a:t>
            </a:r>
            <a:r>
              <a:rPr lang="en-US" dirty="0" smtClean="0"/>
              <a:t>repeal and  recast parts of </a:t>
            </a:r>
            <a:r>
              <a:rPr lang="en-US" dirty="0" smtClean="0">
                <a:solidFill>
                  <a:srgbClr val="000000"/>
                </a:solidFill>
              </a:rPr>
              <a:t>Proposition 227.</a:t>
            </a:r>
            <a:endParaRPr lang="en-US" baseline="30000" dirty="0" smtClean="0"/>
          </a:p>
          <a:p>
            <a:pPr lvl="1"/>
            <a:r>
              <a:rPr lang="en-US" sz="2400" dirty="0" smtClean="0"/>
              <a:t>Repeals </a:t>
            </a:r>
            <a:r>
              <a:rPr lang="en-US" sz="2400" dirty="0"/>
              <a:t>the English Only presumptive placement for English Learners.</a:t>
            </a:r>
          </a:p>
          <a:p>
            <a:pPr lvl="1"/>
            <a:r>
              <a:rPr lang="en-US" sz="2400" dirty="0" smtClean="0"/>
              <a:t>Removes the English Learner parent waiver requirement</a:t>
            </a:r>
            <a:endParaRPr lang="en-US" sz="2400" dirty="0"/>
          </a:p>
          <a:p>
            <a:pPr lvl="1"/>
            <a:r>
              <a:rPr lang="en-US" sz="2400" dirty="0"/>
              <a:t>Encourages the development of programs that develop </a:t>
            </a:r>
            <a:r>
              <a:rPr lang="en-US" sz="2400" dirty="0" err="1"/>
              <a:t>multiliteracy</a:t>
            </a:r>
            <a:r>
              <a:rPr lang="en-US" sz="2400" dirty="0"/>
              <a:t> skills (such as dual language immersion programs) for our students</a:t>
            </a:r>
            <a:r>
              <a:rPr lang="en-US" sz="2400" dirty="0" smtClean="0"/>
              <a:t>.</a:t>
            </a:r>
          </a:p>
          <a:p>
            <a:pPr lvl="1"/>
            <a:r>
              <a:rPr lang="en-US" sz="2400" dirty="0" smtClean="0"/>
              <a:t>Changed the trigger re how many students at a school site are needed to advance a request for a multilingual program </a:t>
            </a:r>
            <a:r>
              <a:rPr lang="en-US" sz="2400" b="1" dirty="0" smtClean="0"/>
              <a:t>to 30 students school wide or 20 students per grade level</a:t>
            </a:r>
          </a:p>
          <a:p>
            <a:pPr lvl="1"/>
            <a:endParaRPr lang="en-US" sz="2400" dirty="0" smtClean="0"/>
          </a:p>
          <a:p>
            <a:pPr marL="457200" lvl="1" indent="0" algn="ctr">
              <a:buNone/>
            </a:pPr>
            <a:endParaRPr lang="en-US" sz="2400" dirty="0" smtClean="0">
              <a:hlinkClick r:id="rId2"/>
            </a:endParaRPr>
          </a:p>
          <a:p>
            <a:pPr marL="457200" lvl="1" indent="0" algn="ctr">
              <a:buNone/>
            </a:pPr>
            <a:endParaRPr lang="en-US" sz="2400" dirty="0" smtClean="0">
              <a:hlinkClick r:id="rId2"/>
            </a:endParaRPr>
          </a:p>
          <a:p>
            <a:pPr marL="457200" lvl="1" indent="0" algn="ctr">
              <a:buNone/>
            </a:pPr>
            <a:endParaRPr lang="en-US" sz="2400" dirty="0" smtClean="0">
              <a:hlinkClick r:id="rId2"/>
            </a:endParaRPr>
          </a:p>
          <a:p>
            <a:pPr marL="457200" lvl="1" indent="0" algn="ctr">
              <a:buNone/>
            </a:pPr>
            <a:endParaRPr lang="en-US" sz="2400" dirty="0" smtClean="0">
              <a:hlinkClick r:id="rId2"/>
            </a:endParaRPr>
          </a:p>
          <a:p>
            <a:pPr marL="457200" lvl="1" indent="0" algn="ctr">
              <a:buNone/>
            </a:pPr>
            <a:endParaRPr lang="en-US" sz="2400" dirty="0" smtClean="0">
              <a:hlinkClick r:id="rId2"/>
            </a:endParaRPr>
          </a:p>
          <a:p>
            <a:pPr marL="457200" lvl="1" indent="0" algn="ctr">
              <a:buNone/>
            </a:pPr>
            <a:r>
              <a:rPr lang="en-US" sz="2400" dirty="0" smtClean="0">
                <a:hlinkClick r:id="rId2"/>
              </a:rPr>
              <a:t>https://leginfo.legislature.ca.gov/faces/billNavClient.xhtml?bill_id=201320140SB1174</a:t>
            </a:r>
            <a:endParaRPr lang="en-US" sz="2400" dirty="0" smtClean="0"/>
          </a:p>
          <a:p>
            <a:pPr marL="457200" lvl="1" indent="0" algn="ctr">
              <a:buNone/>
            </a:pPr>
            <a:endParaRPr lang="en-US" sz="2400" dirty="0" smtClean="0"/>
          </a:p>
          <a:p>
            <a:pPr marL="457200" lvl="1" indent="0" algn="ctr">
              <a:buNone/>
            </a:pPr>
            <a:r>
              <a:rPr lang="en-US" sz="2400" dirty="0" smtClean="0">
                <a:hlinkClick r:id="rId3"/>
              </a:rPr>
              <a:t>http://bit.ly/217ko4e</a:t>
            </a:r>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a:p>
          <a:p>
            <a:pPr lvl="1"/>
            <a:endParaRPr lang="en-US" sz="2400" dirty="0"/>
          </a:p>
          <a:p>
            <a:endParaRPr lang="en-US" dirty="0"/>
          </a:p>
          <a:p>
            <a:endParaRPr lang="en-US" dirty="0"/>
          </a:p>
        </p:txBody>
      </p:sp>
    </p:spTree>
    <p:extLst>
      <p:ext uri="{BB962C8B-B14F-4D97-AF65-F5344CB8AC3E}">
        <p14:creationId xmlns:p14="http://schemas.microsoft.com/office/powerpoint/2010/main" val="296685807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Campaign Update</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Campaign Staff</a:t>
            </a:r>
          </a:p>
          <a:p>
            <a:pPr lvl="1"/>
            <a:r>
              <a:rPr lang="en-US" dirty="0" smtClean="0"/>
              <a:t>Lisa </a:t>
            </a:r>
            <a:r>
              <a:rPr lang="en-US" dirty="0" err="1" smtClean="0"/>
              <a:t>Gasperoni</a:t>
            </a:r>
            <a:r>
              <a:rPr lang="en-US" dirty="0" smtClean="0"/>
              <a:t>, Campaign Manager</a:t>
            </a:r>
          </a:p>
          <a:p>
            <a:pPr lvl="1"/>
            <a:r>
              <a:rPr lang="en-US" dirty="0" smtClean="0"/>
              <a:t>Robyn Swanson, Media</a:t>
            </a:r>
          </a:p>
          <a:p>
            <a:pPr lvl="1"/>
            <a:r>
              <a:rPr lang="en-US" dirty="0" smtClean="0"/>
              <a:t>Michelle Henry—Coalition Building</a:t>
            </a:r>
          </a:p>
          <a:p>
            <a:pPr lvl="1"/>
            <a:r>
              <a:rPr lang="en-US" dirty="0" smtClean="0"/>
              <a:t>Don Weitzman, Fund Raiser</a:t>
            </a:r>
          </a:p>
          <a:p>
            <a:pPr lvl="1"/>
            <a:endParaRPr lang="en-US" dirty="0"/>
          </a:p>
          <a:p>
            <a:r>
              <a:rPr lang="en-US" dirty="0" smtClean="0"/>
              <a:t>Steering Committee (Donate $250,000 or more)</a:t>
            </a:r>
          </a:p>
          <a:p>
            <a:pPr lvl="1"/>
            <a:r>
              <a:rPr lang="en-US" dirty="0" smtClean="0"/>
              <a:t>CTA</a:t>
            </a:r>
          </a:p>
          <a:p>
            <a:pPr lvl="1"/>
            <a:r>
              <a:rPr lang="en-US" dirty="0" smtClean="0"/>
              <a:t>SEIU</a:t>
            </a:r>
          </a:p>
          <a:p>
            <a:pPr marL="457200" lvl="1" indent="0">
              <a:buNone/>
            </a:pPr>
            <a:endParaRPr lang="en-US" dirty="0"/>
          </a:p>
          <a:p>
            <a:pPr marL="514350" indent="-457200"/>
            <a:r>
              <a:rPr lang="en-US" dirty="0" smtClean="0"/>
              <a:t>Advisory Committee (Being formed--$10,000 donation)</a:t>
            </a:r>
          </a:p>
          <a:p>
            <a:pPr lvl="1"/>
            <a:endParaRPr lang="en-US" dirty="0"/>
          </a:p>
        </p:txBody>
      </p:sp>
    </p:spTree>
    <p:extLst>
      <p:ext uri="{BB962C8B-B14F-4D97-AF65-F5344CB8AC3E}">
        <p14:creationId xmlns:p14="http://schemas.microsoft.com/office/powerpoint/2010/main" val="192337990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lnSpcReduction="10000"/>
          </a:bodyPr>
          <a:lstStyle/>
          <a:p>
            <a:r>
              <a:rPr lang="en-US" dirty="0" smtClean="0"/>
              <a:t>Polling</a:t>
            </a:r>
          </a:p>
          <a:p>
            <a:pPr lvl="1"/>
            <a:r>
              <a:rPr lang="en-US" dirty="0" smtClean="0"/>
              <a:t>Contracted for by SEIU</a:t>
            </a:r>
          </a:p>
          <a:p>
            <a:pPr lvl="1"/>
            <a:r>
              <a:rPr lang="en-US" dirty="0" smtClean="0"/>
              <a:t>Results will be available by July 4</a:t>
            </a:r>
          </a:p>
          <a:p>
            <a:pPr lvl="1"/>
            <a:endParaRPr lang="en-US" dirty="0"/>
          </a:p>
          <a:p>
            <a:r>
              <a:rPr lang="en-US" dirty="0" smtClean="0"/>
              <a:t>Voter Information Packet</a:t>
            </a:r>
          </a:p>
          <a:p>
            <a:pPr lvl="1"/>
            <a:r>
              <a:rPr lang="en-US" dirty="0" smtClean="0"/>
              <a:t>Ballot Statements and Arguments</a:t>
            </a:r>
          </a:p>
          <a:p>
            <a:pPr lvl="1"/>
            <a:r>
              <a:rPr lang="en-US" dirty="0" smtClean="0"/>
              <a:t>Statements due July 12 by different groups</a:t>
            </a:r>
          </a:p>
          <a:p>
            <a:pPr lvl="1"/>
            <a:endParaRPr lang="en-US" dirty="0" smtClean="0"/>
          </a:p>
          <a:p>
            <a:r>
              <a:rPr lang="en-US" dirty="0" smtClean="0"/>
              <a:t>Attorney General is working on the Title, Description and Number</a:t>
            </a:r>
          </a:p>
          <a:p>
            <a:pPr lvl="1"/>
            <a:endParaRPr lang="en-US" dirty="0"/>
          </a:p>
          <a:p>
            <a:pPr lvl="2"/>
            <a:endParaRPr lang="en-US" dirty="0" smtClean="0"/>
          </a:p>
        </p:txBody>
      </p:sp>
    </p:spTree>
    <p:extLst>
      <p:ext uri="{BB962C8B-B14F-4D97-AF65-F5344CB8AC3E}">
        <p14:creationId xmlns:p14="http://schemas.microsoft.com/office/powerpoint/2010/main" val="55212450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Endorsers</a:t>
            </a:r>
            <a:br>
              <a:rPr lang="en-US" dirty="0" smtClean="0"/>
            </a:br>
            <a:endParaRPr lang="en-US" dirty="0"/>
          </a:p>
        </p:txBody>
      </p:sp>
      <p:sp>
        <p:nvSpPr>
          <p:cNvPr id="3" name="Content Placeholder 2"/>
          <p:cNvSpPr>
            <a:spLocks noGrp="1"/>
          </p:cNvSpPr>
          <p:nvPr>
            <p:ph sz="half" idx="1"/>
          </p:nvPr>
        </p:nvSpPr>
        <p:spPr/>
        <p:txBody>
          <a:bodyPr>
            <a:normAutofit/>
          </a:bodyPr>
          <a:lstStyle/>
          <a:p>
            <a:r>
              <a:rPr lang="en-US" dirty="0" smtClean="0"/>
              <a:t>CTA</a:t>
            </a:r>
          </a:p>
          <a:p>
            <a:r>
              <a:rPr lang="en-US" dirty="0" smtClean="0"/>
              <a:t>ACSA</a:t>
            </a:r>
          </a:p>
          <a:p>
            <a:r>
              <a:rPr lang="en-US" dirty="0" smtClean="0"/>
              <a:t>PTA</a:t>
            </a:r>
          </a:p>
          <a:p>
            <a:r>
              <a:rPr lang="en-US" dirty="0" smtClean="0"/>
              <a:t>CSBA</a:t>
            </a:r>
          </a:p>
          <a:p>
            <a:r>
              <a:rPr lang="en-US" dirty="0" smtClean="0"/>
              <a:t>CLSBA</a:t>
            </a:r>
          </a:p>
          <a:p>
            <a:r>
              <a:rPr lang="en-US" dirty="0" smtClean="0"/>
              <a:t>CA League of </a:t>
            </a:r>
            <a:endParaRPr lang="en-US" dirty="0"/>
          </a:p>
          <a:p>
            <a:pPr marL="0" indent="0">
              <a:buNone/>
            </a:pPr>
            <a:r>
              <a:rPr lang="en-US" dirty="0"/>
              <a:t>	</a:t>
            </a:r>
            <a:r>
              <a:rPr lang="en-US" dirty="0" smtClean="0"/>
              <a:t>Women Voters</a:t>
            </a:r>
          </a:p>
        </p:txBody>
      </p:sp>
      <p:sp>
        <p:nvSpPr>
          <p:cNvPr id="4" name="Content Placeholder 3"/>
          <p:cNvSpPr>
            <a:spLocks noGrp="1"/>
          </p:cNvSpPr>
          <p:nvPr>
            <p:ph sz="half" idx="4294967295"/>
          </p:nvPr>
        </p:nvSpPr>
        <p:spPr>
          <a:xfrm>
            <a:off x="5105400" y="1600200"/>
            <a:ext cx="4038600" cy="4525963"/>
          </a:xfrm>
        </p:spPr>
        <p:txBody>
          <a:bodyPr>
            <a:normAutofit/>
          </a:bodyPr>
          <a:lstStyle/>
          <a:p>
            <a:r>
              <a:rPr lang="en-US" dirty="0"/>
              <a:t>CFT</a:t>
            </a:r>
          </a:p>
          <a:p>
            <a:r>
              <a:rPr lang="en-US" dirty="0"/>
              <a:t>CA Democratic Party</a:t>
            </a:r>
          </a:p>
          <a:p>
            <a:r>
              <a:rPr lang="en-US" dirty="0"/>
              <a:t>SEIU</a:t>
            </a:r>
          </a:p>
          <a:p>
            <a:r>
              <a:rPr lang="en-US" dirty="0"/>
              <a:t>LA Chamber of Commerce</a:t>
            </a:r>
          </a:p>
          <a:p>
            <a:r>
              <a:rPr lang="en-US" dirty="0" smtClean="0"/>
              <a:t>CABE</a:t>
            </a:r>
          </a:p>
          <a:p>
            <a:r>
              <a:rPr lang="en-US" dirty="0" smtClean="0"/>
              <a:t>Californians Together</a:t>
            </a:r>
            <a:endParaRPr lang="en-US" dirty="0"/>
          </a:p>
        </p:txBody>
      </p:sp>
    </p:spTree>
    <p:extLst>
      <p:ext uri="{BB962C8B-B14F-4D97-AF65-F5344CB8AC3E}">
        <p14:creationId xmlns:p14="http://schemas.microsoft.com/office/powerpoint/2010/main" val="190110498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July</a:t>
            </a:r>
            <a:r>
              <a:rPr lang="en-US" dirty="0"/>
              <a:t>:</a:t>
            </a:r>
          </a:p>
          <a:p>
            <a:pPr lvl="1"/>
            <a:r>
              <a:rPr lang="en-US" dirty="0"/>
              <a:t>Promoting Board Resolutions and Endorsements</a:t>
            </a:r>
          </a:p>
          <a:p>
            <a:pPr lvl="1"/>
            <a:r>
              <a:rPr lang="en-US" dirty="0"/>
              <a:t>Fund </a:t>
            </a:r>
            <a:r>
              <a:rPr lang="en-US" dirty="0" smtClean="0"/>
              <a:t>Raising</a:t>
            </a:r>
          </a:p>
          <a:p>
            <a:pPr lvl="1"/>
            <a:r>
              <a:rPr lang="en-US" dirty="0" smtClean="0"/>
              <a:t>Social Media Campaign—start structuring</a:t>
            </a:r>
          </a:p>
          <a:p>
            <a:pPr lvl="1"/>
            <a:r>
              <a:rPr lang="en-US" dirty="0" smtClean="0"/>
              <a:t>Print Materials/brochure—to be developed</a:t>
            </a:r>
          </a:p>
          <a:p>
            <a:pPr lvl="1"/>
            <a:r>
              <a:rPr lang="en-US" dirty="0" smtClean="0"/>
              <a:t>Contact translators for a variety of languages (Spanish, Vietnamese, Korean, Chinese, Arabic, and </a:t>
            </a:r>
            <a:r>
              <a:rPr lang="en-US" dirty="0" smtClean="0"/>
              <a:t>Tagalog</a:t>
            </a:r>
            <a:endParaRPr lang="en-US" dirty="0" smtClean="0"/>
          </a:p>
          <a:p>
            <a:pPr lvl="1"/>
            <a:endParaRPr lang="en-US" dirty="0"/>
          </a:p>
          <a:p>
            <a:r>
              <a:rPr lang="en-US" dirty="0" smtClean="0"/>
              <a:t>August</a:t>
            </a:r>
          </a:p>
          <a:p>
            <a:pPr lvl="1"/>
            <a:r>
              <a:rPr lang="en-US" dirty="0" smtClean="0"/>
              <a:t>Board Resolutions and Endorsement forms presented  and adopted</a:t>
            </a:r>
          </a:p>
          <a:p>
            <a:pPr lvl="1"/>
            <a:r>
              <a:rPr lang="en-US" dirty="0" smtClean="0"/>
              <a:t>Initiate social media campaign</a:t>
            </a:r>
          </a:p>
          <a:p>
            <a:pPr lvl="1"/>
            <a:r>
              <a:rPr lang="en-US" dirty="0" smtClean="0"/>
              <a:t>Fundraiser in San Francisco and San Diego</a:t>
            </a:r>
          </a:p>
          <a:p>
            <a:pPr lvl="1"/>
            <a:r>
              <a:rPr lang="en-US" dirty="0" smtClean="0"/>
              <a:t>Launch communications campaign (editorial boards, press releases, speakers training,  etc.)</a:t>
            </a:r>
          </a:p>
          <a:p>
            <a:pPr lvl="1"/>
            <a:endParaRPr lang="en-US" dirty="0" smtClean="0"/>
          </a:p>
          <a:p>
            <a:pPr lvl="1"/>
            <a:endParaRPr lang="en-US" dirty="0" smtClean="0"/>
          </a:p>
          <a:p>
            <a:pPr lvl="1"/>
            <a:endParaRPr lang="en-US" dirty="0"/>
          </a:p>
          <a:p>
            <a:endParaRPr lang="en-US" dirty="0"/>
          </a:p>
        </p:txBody>
      </p:sp>
    </p:spTree>
    <p:extLst>
      <p:ext uri="{BB962C8B-B14F-4D97-AF65-F5344CB8AC3E}">
        <p14:creationId xmlns:p14="http://schemas.microsoft.com/office/powerpoint/2010/main" val="299010783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RESOLUTION PROCEDURES</a:t>
            </a:r>
            <a:endParaRPr lang="en-US" dirty="0"/>
          </a:p>
        </p:txBody>
      </p:sp>
      <p:sp>
        <p:nvSpPr>
          <p:cNvPr id="3" name="Content Placeholder 2"/>
          <p:cNvSpPr>
            <a:spLocks noGrp="1"/>
          </p:cNvSpPr>
          <p:nvPr>
            <p:ph sz="half" idx="1"/>
          </p:nvPr>
        </p:nvSpPr>
        <p:spPr/>
        <p:txBody>
          <a:bodyPr>
            <a:normAutofit fontScale="55000" lnSpcReduction="20000"/>
          </a:bodyPr>
          <a:lstStyle/>
          <a:p>
            <a:pPr>
              <a:buFont typeface="Calibri"/>
              <a:buChar char="1"/>
            </a:pPr>
            <a:r>
              <a:rPr lang="en-US" dirty="0">
                <a:ea typeface="MS Minngs"/>
              </a:rPr>
              <a:t>For educators and community members the following options are suggestions on how to bring a resolution to a local board of education.</a:t>
            </a:r>
          </a:p>
          <a:p>
            <a:endParaRPr lang="en-US" dirty="0">
              <a:ea typeface="MS Minngs"/>
            </a:endParaRPr>
          </a:p>
          <a:p>
            <a:pPr lvl="1">
              <a:buFont typeface="Symbol"/>
              <a:buChar char="·"/>
            </a:pPr>
            <a:r>
              <a:rPr lang="en-US" dirty="0">
                <a:ea typeface="MS Minngs"/>
              </a:rPr>
              <a:t>Develop the language for the resolution keeping in mind the members who are going to vote on the resolution.  Use the sample resolution in these materials and then look at the talking points to see if adding any other language might be more persuasive for your community.</a:t>
            </a:r>
          </a:p>
          <a:p>
            <a:pPr lvl="2"/>
            <a:endParaRPr lang="en-US" dirty="0">
              <a:ea typeface="MS Minngs"/>
            </a:endParaRPr>
          </a:p>
          <a:p>
            <a:pPr lvl="1">
              <a:buFont typeface="Symbol"/>
              <a:buChar char="·"/>
            </a:pPr>
            <a:r>
              <a:rPr lang="en-US" dirty="0">
                <a:ea typeface="MS Minngs"/>
              </a:rPr>
              <a:t>Once the language of the resolution is finalized you can either take it to a school district cabinet member or a school board member asking them to place it on the agenda for the next school board meeting. </a:t>
            </a:r>
          </a:p>
          <a:p>
            <a:endParaRPr lang="en-US" dirty="0">
              <a:ea typeface="MS Minngs"/>
            </a:endParaRPr>
          </a:p>
          <a:p>
            <a:pPr lvl="1">
              <a:buFont typeface="Symbol"/>
              <a:buChar char="·"/>
            </a:pPr>
            <a:r>
              <a:rPr lang="en-US" dirty="0">
                <a:ea typeface="MS Minngs"/>
              </a:rPr>
              <a:t>Another option is to work with a group in your community and present the resolution at a school board meeting during public comment, asking the board to put the resolution on the agenda and to take a vote in support.  </a:t>
            </a:r>
          </a:p>
          <a:p>
            <a:endParaRPr lang="en-US" dirty="0">
              <a:ea typeface="MS Minngs"/>
            </a:endParaRPr>
          </a:p>
          <a:p>
            <a:pPr>
              <a:buFont typeface="Calibri"/>
              <a:buChar char="2"/>
            </a:pPr>
            <a:r>
              <a:rPr lang="en-US" dirty="0">
                <a:ea typeface="MS Minngs"/>
              </a:rPr>
              <a:t>The goal is to have the resolution passed by the August or September board meeting.</a:t>
            </a:r>
          </a:p>
          <a:p>
            <a:endParaRPr lang="en-US" dirty="0">
              <a:ea typeface="MS Minngs"/>
            </a:endParaRPr>
          </a:p>
          <a:p>
            <a:r>
              <a:rPr lang="en-US" dirty="0">
                <a:ea typeface="MS Minngs"/>
              </a:rPr>
              <a:t>Send copies of adopted resolutions to:  </a:t>
            </a:r>
            <a:endParaRPr lang="en-US" dirty="0" smtClean="0">
              <a:ea typeface="MS Minngs"/>
            </a:endParaRPr>
          </a:p>
          <a:p>
            <a:pPr lvl="1"/>
            <a:r>
              <a:rPr lang="en-US" dirty="0" smtClean="0">
                <a:ea typeface="MS Minngs"/>
              </a:rPr>
              <a:t>Lisa </a:t>
            </a:r>
            <a:r>
              <a:rPr lang="en-US" dirty="0" err="1">
                <a:ea typeface="MS Minngs"/>
              </a:rPr>
              <a:t>Gasperoni</a:t>
            </a:r>
            <a:r>
              <a:rPr lang="en-US" dirty="0">
                <a:ea typeface="MS Minngs"/>
              </a:rPr>
              <a:t>, </a:t>
            </a:r>
            <a:r>
              <a:rPr lang="en-US" u="sng" dirty="0">
                <a:solidFill>
                  <a:srgbClr val="0000FF"/>
                </a:solidFill>
                <a:ea typeface="MS Minngs"/>
                <a:hlinkClick r:id="rId2"/>
              </a:rPr>
              <a:t>lisa@</a:t>
            </a:r>
            <a:r>
              <a:rPr lang="en-US" u="sng" dirty="0" smtClean="0">
                <a:solidFill>
                  <a:srgbClr val="0000FF"/>
                </a:solidFill>
                <a:ea typeface="MS Minngs"/>
                <a:hlinkClick r:id="rId2"/>
              </a:rPr>
              <a:t>lgcampaigns.com</a:t>
            </a:r>
            <a:r>
              <a:rPr lang="en-US" dirty="0" smtClean="0">
                <a:solidFill>
                  <a:srgbClr val="0000FF"/>
                </a:solidFill>
                <a:ea typeface="MS Minngs"/>
                <a:hlinkClick r:id="rId3"/>
              </a:rPr>
              <a:t> , </a:t>
            </a:r>
          </a:p>
          <a:p>
            <a:pPr lvl="1"/>
            <a:r>
              <a:rPr lang="en-US" dirty="0" smtClean="0">
                <a:solidFill>
                  <a:srgbClr val="0000FF"/>
                </a:solidFill>
                <a:ea typeface="MS Minngs"/>
                <a:hlinkClick r:id="rId3"/>
              </a:rPr>
              <a:t>Shelly </a:t>
            </a:r>
            <a:r>
              <a:rPr lang="en-US" dirty="0">
                <a:solidFill>
                  <a:srgbClr val="0000FF"/>
                </a:solidFill>
                <a:ea typeface="MS Minngs"/>
                <a:hlinkClick r:id="rId3"/>
              </a:rPr>
              <a:t>Spiegel-Coleman at </a:t>
            </a:r>
            <a:r>
              <a:rPr lang="en-US" u="sng" dirty="0">
                <a:solidFill>
                  <a:srgbClr val="0000FF"/>
                </a:solidFill>
                <a:ea typeface="MS Minngs"/>
                <a:hlinkClick r:id="rId4"/>
              </a:rPr>
              <a:t>Shelly@californianstogether.org</a:t>
            </a:r>
            <a:r>
              <a:rPr lang="en-US" dirty="0">
                <a:solidFill>
                  <a:srgbClr val="0000FF"/>
                </a:solidFill>
                <a:ea typeface="MS Minngs"/>
                <a:hlinkClick r:id="rId4"/>
              </a:rPr>
              <a:t>. </a:t>
            </a:r>
          </a:p>
          <a:p>
            <a:endParaRPr lang="en-US" dirty="0"/>
          </a:p>
        </p:txBody>
      </p:sp>
    </p:spTree>
    <p:extLst>
      <p:ext uri="{BB962C8B-B14F-4D97-AF65-F5344CB8AC3E}">
        <p14:creationId xmlns:p14="http://schemas.microsoft.com/office/powerpoint/2010/main" val="34317440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REVIEW</a:t>
            </a:r>
            <a:endParaRPr lang="en-US" dirty="0"/>
          </a:p>
        </p:txBody>
      </p:sp>
      <p:sp>
        <p:nvSpPr>
          <p:cNvPr id="3" name="Content Placeholder 2"/>
          <p:cNvSpPr>
            <a:spLocks noGrp="1"/>
          </p:cNvSpPr>
          <p:nvPr>
            <p:ph sz="half" idx="1"/>
          </p:nvPr>
        </p:nvSpPr>
        <p:spPr/>
        <p:txBody>
          <a:bodyPr/>
          <a:lstStyle/>
          <a:p>
            <a:pPr>
              <a:lnSpc>
                <a:spcPct val="120000"/>
              </a:lnSpc>
            </a:pPr>
            <a:r>
              <a:rPr lang="en-US" dirty="0" smtClean="0"/>
              <a:t>ENDORSEMENT FORM</a:t>
            </a:r>
          </a:p>
          <a:p>
            <a:pPr>
              <a:lnSpc>
                <a:spcPct val="120000"/>
              </a:lnSpc>
            </a:pPr>
            <a:endParaRPr lang="en-US" dirty="0"/>
          </a:p>
          <a:p>
            <a:pPr>
              <a:lnSpc>
                <a:spcPct val="120000"/>
              </a:lnSpc>
            </a:pPr>
            <a:r>
              <a:rPr lang="en-US" dirty="0" smtClean="0"/>
              <a:t>SCHOOL BOARD RESOLUTION</a:t>
            </a:r>
          </a:p>
          <a:p>
            <a:pPr>
              <a:lnSpc>
                <a:spcPct val="120000"/>
              </a:lnSpc>
            </a:pPr>
            <a:endParaRPr lang="en-US" dirty="0" smtClean="0"/>
          </a:p>
          <a:p>
            <a:pPr>
              <a:lnSpc>
                <a:spcPct val="120000"/>
              </a:lnSpc>
            </a:pPr>
            <a:r>
              <a:rPr lang="en-US" dirty="0" smtClean="0"/>
              <a:t>ORGANIZATIONAL RESOLUTION</a:t>
            </a:r>
          </a:p>
          <a:p>
            <a:pPr>
              <a:lnSpc>
                <a:spcPct val="120000"/>
              </a:lnSpc>
            </a:pPr>
            <a:endParaRPr lang="en-US" dirty="0"/>
          </a:p>
          <a:p>
            <a:pPr>
              <a:lnSpc>
                <a:spcPct val="120000"/>
              </a:lnSpc>
            </a:pPr>
            <a:r>
              <a:rPr lang="en-US" dirty="0" smtClean="0"/>
              <a:t>Due by  Sept 30, 2016</a:t>
            </a:r>
            <a:endParaRPr lang="en-US" dirty="0"/>
          </a:p>
          <a:p>
            <a:endParaRPr lang="en-US" dirty="0" smtClean="0"/>
          </a:p>
        </p:txBody>
      </p:sp>
    </p:spTree>
    <p:extLst>
      <p:ext uri="{BB962C8B-B14F-4D97-AF65-F5344CB8AC3E}">
        <p14:creationId xmlns:p14="http://schemas.microsoft.com/office/powerpoint/2010/main" val="67880659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0186" y="2664029"/>
            <a:ext cx="5008400" cy="3781887"/>
          </a:xfrm>
        </p:spPr>
        <p:txBody>
          <a:bodyPr/>
          <a:lstStyle/>
          <a:p>
            <a:r>
              <a:rPr lang="en-US" sz="3200" b="1" i="1" smtClean="0">
                <a:solidFill>
                  <a:schemeClr val="accent6">
                    <a:lumMod val="75000"/>
                  </a:schemeClr>
                </a:solidFill>
                <a:latin typeface="Palatino Linotype" panose="02040502050505030304" pitchFamily="18" charset="0"/>
              </a:rPr>
              <a:t>Lobbying Rules </a:t>
            </a:r>
            <a:br>
              <a:rPr lang="en-US" sz="3200" b="1" i="1" smtClean="0">
                <a:solidFill>
                  <a:schemeClr val="accent6">
                    <a:lumMod val="75000"/>
                  </a:schemeClr>
                </a:solidFill>
                <a:latin typeface="Palatino Linotype" panose="02040502050505030304" pitchFamily="18" charset="0"/>
              </a:rPr>
            </a:br>
            <a:r>
              <a:rPr lang="en-US" sz="3200" b="1" i="1" smtClean="0">
                <a:solidFill>
                  <a:schemeClr val="accent6">
                    <a:lumMod val="75000"/>
                  </a:schemeClr>
                </a:solidFill>
                <a:latin typeface="Palatino Linotype" panose="02040502050505030304" pitchFamily="18" charset="0"/>
              </a:rPr>
              <a:t>for Nonprofits </a:t>
            </a:r>
            <a:br>
              <a:rPr lang="en-US" sz="3200" b="1" i="1" smtClean="0">
                <a:solidFill>
                  <a:schemeClr val="accent6">
                    <a:lumMod val="75000"/>
                  </a:schemeClr>
                </a:solidFill>
                <a:latin typeface="Palatino Linotype" panose="02040502050505030304" pitchFamily="18" charset="0"/>
              </a:rPr>
            </a:br>
            <a:r>
              <a:rPr lang="en-US" sz="3200" b="1" i="1" smtClean="0">
                <a:solidFill>
                  <a:schemeClr val="accent1">
                    <a:lumMod val="75000"/>
                  </a:schemeClr>
                </a:solidFill>
                <a:latin typeface="Palatino Linotype" panose="02040502050505030304" pitchFamily="18" charset="0"/>
              </a:rPr>
              <a:t/>
            </a:r>
            <a:br>
              <a:rPr lang="en-US" sz="3200" b="1" i="1" smtClean="0">
                <a:solidFill>
                  <a:schemeClr val="accent1">
                    <a:lumMod val="75000"/>
                  </a:schemeClr>
                </a:solidFill>
                <a:latin typeface="Palatino Linotype" panose="02040502050505030304" pitchFamily="18" charset="0"/>
              </a:rPr>
            </a:br>
            <a:r>
              <a:rPr lang="en-US" sz="3200" b="1" i="1" smtClean="0">
                <a:solidFill>
                  <a:schemeClr val="accent1">
                    <a:lumMod val="75000"/>
                  </a:schemeClr>
                </a:solidFill>
                <a:latin typeface="Palatino Linotype" panose="02040502050505030304" pitchFamily="18" charset="0"/>
              </a:rPr>
              <a:t>CABE Board Meeting</a:t>
            </a:r>
            <a:br>
              <a:rPr lang="en-US" sz="3200" b="1" i="1" smtClean="0">
                <a:solidFill>
                  <a:schemeClr val="accent1">
                    <a:lumMod val="75000"/>
                  </a:schemeClr>
                </a:solidFill>
                <a:latin typeface="Palatino Linotype" panose="02040502050505030304" pitchFamily="18" charset="0"/>
              </a:rPr>
            </a:br>
            <a:r>
              <a:rPr lang="en-US" sz="3200" b="1" i="1" smtClean="0">
                <a:solidFill>
                  <a:schemeClr val="accent1">
                    <a:lumMod val="75000"/>
                  </a:schemeClr>
                </a:solidFill>
                <a:latin typeface="Palatino Linotype" panose="02040502050505030304" pitchFamily="18" charset="0"/>
              </a:rPr>
              <a:t>November 15, 2014</a:t>
            </a:r>
            <a:r>
              <a:rPr lang="en-US" sz="3200" dirty="0">
                <a:solidFill>
                  <a:schemeClr val="accent1">
                    <a:lumMod val="75000"/>
                  </a:schemeClr>
                </a:solidFill>
              </a:rPr>
              <a:t/>
            </a:r>
            <a:br>
              <a:rPr lang="en-US" sz="3200" dirty="0">
                <a:solidFill>
                  <a:schemeClr val="accent1">
                    <a:lumMod val="75000"/>
                  </a:schemeClr>
                </a:solidFill>
              </a:rPr>
            </a:br>
            <a:endParaRPr lang="en-US" sz="3200" dirty="0">
              <a:solidFill>
                <a:schemeClr val="accent1">
                  <a:lumMod val="75000"/>
                </a:schemeClr>
              </a:solidFill>
            </a:endParaRPr>
          </a:p>
        </p:txBody>
      </p:sp>
    </p:spTree>
    <p:extLst>
      <p:ext uri="{BB962C8B-B14F-4D97-AF65-F5344CB8AC3E}">
        <p14:creationId xmlns:p14="http://schemas.microsoft.com/office/powerpoint/2010/main" val="301501845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07704"/>
            <a:ext cx="8357016" cy="4204986"/>
          </a:xfrm>
        </p:spPr>
        <p:txBody>
          <a:bodyPr/>
          <a:lstStyle/>
          <a:p>
            <a:pPr marL="0" indent="0" algn="ctr">
              <a:buNone/>
            </a:pPr>
            <a:r>
              <a:rPr lang="en-US" sz="4000" b="1" smtClean="0">
                <a:solidFill>
                  <a:schemeClr val="accent1">
                    <a:lumMod val="75000"/>
                  </a:schemeClr>
                </a:solidFill>
                <a:latin typeface="Palatino Linotype" panose="02040502050505030304" pitchFamily="18" charset="0"/>
              </a:rPr>
              <a:t>Federal Tax Laws</a:t>
            </a:r>
          </a:p>
          <a:p>
            <a:pPr marL="0" indent="0" algn="ctr">
              <a:buNone/>
            </a:pPr>
            <a:endParaRPr lang="en-US" sz="4000" b="1" smtClean="0">
              <a:solidFill>
                <a:schemeClr val="accent1">
                  <a:lumMod val="75000"/>
                </a:schemeClr>
              </a:solidFill>
              <a:latin typeface="Palatino Linotype" panose="02040502050505030304" pitchFamily="18" charset="0"/>
            </a:endParaRPr>
          </a:p>
          <a:p>
            <a:pPr marL="0" indent="0" algn="ctr">
              <a:buNone/>
            </a:pPr>
            <a:r>
              <a:rPr lang="en-US" sz="4000" b="1" smtClean="0">
                <a:solidFill>
                  <a:schemeClr val="accent1">
                    <a:lumMod val="75000"/>
                  </a:schemeClr>
                </a:solidFill>
                <a:latin typeface="Palatino Linotype" panose="02040502050505030304" pitchFamily="18" charset="0"/>
              </a:rPr>
              <a:t>California Political Reform Act </a:t>
            </a:r>
            <a:endParaRPr lang="en-US" sz="4000" b="1" dirty="0">
              <a:solidFill>
                <a:schemeClr val="accent1">
                  <a:lumMod val="75000"/>
                </a:schemeClr>
              </a:solidFill>
              <a:latin typeface="Palatino Linotype" panose="02040502050505030304" pitchFamily="18" charset="0"/>
            </a:endParaRPr>
          </a:p>
        </p:txBody>
      </p:sp>
      <p:sp>
        <p:nvSpPr>
          <p:cNvPr id="3" name="Title 2"/>
          <p:cNvSpPr>
            <a:spLocks noGrp="1"/>
          </p:cNvSpPr>
          <p:nvPr>
            <p:ph type="title"/>
          </p:nvPr>
        </p:nvSpPr>
        <p:spPr/>
        <p:txBody>
          <a:bodyPr/>
          <a:lstStyle/>
          <a:p>
            <a:r>
              <a:rPr lang="en-US" b="1" smtClean="0">
                <a:solidFill>
                  <a:schemeClr val="bg1"/>
                </a:solidFill>
                <a:latin typeface="Palatino Linotype" panose="02040502050505030304" pitchFamily="18" charset="0"/>
              </a:rPr>
              <a:t>Relevant Laws </a:t>
            </a:r>
            <a:endParaRPr lang="en-US" b="1" dirty="0">
              <a:latin typeface="Palatino Linotype" panose="02040502050505030304" pitchFamily="18" charset="0"/>
            </a:endParaRPr>
          </a:p>
        </p:txBody>
      </p:sp>
    </p:spTree>
    <p:extLst>
      <p:ext uri="{BB962C8B-B14F-4D97-AF65-F5344CB8AC3E}">
        <p14:creationId xmlns:p14="http://schemas.microsoft.com/office/powerpoint/2010/main" val="195944907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8052" y="1669774"/>
            <a:ext cx="8638571" cy="4790660"/>
          </a:xfrm>
        </p:spPr>
        <p:txBody>
          <a:bodyPr/>
          <a:lstStyle/>
          <a:p>
            <a:pPr marL="0" indent="0">
              <a:buNone/>
            </a:pPr>
            <a:r>
              <a:rPr lang="en-US" sz="4000" b="1" smtClean="0">
                <a:solidFill>
                  <a:schemeClr val="accent1">
                    <a:lumMod val="75000"/>
                  </a:schemeClr>
                </a:solidFill>
                <a:latin typeface="Palatino Linotype" panose="02040502050505030304" pitchFamily="18" charset="0"/>
              </a:rPr>
              <a:t>A 501(c)(3) nonprofit will </a:t>
            </a:r>
            <a:r>
              <a:rPr lang="en-US" sz="4000" b="1">
                <a:solidFill>
                  <a:schemeClr val="accent1">
                    <a:lumMod val="75000"/>
                  </a:schemeClr>
                </a:solidFill>
                <a:latin typeface="Palatino Linotype" panose="02040502050505030304" pitchFamily="18" charset="0"/>
              </a:rPr>
              <a:t>lose its tax-exempt status and its </a:t>
            </a:r>
            <a:r>
              <a:rPr lang="en-US" sz="4000" b="1" smtClean="0">
                <a:solidFill>
                  <a:schemeClr val="accent1">
                    <a:lumMod val="75000"/>
                  </a:schemeClr>
                </a:solidFill>
                <a:latin typeface="Palatino Linotype" panose="02040502050505030304" pitchFamily="18" charset="0"/>
              </a:rPr>
              <a:t>ability </a:t>
            </a:r>
            <a:r>
              <a:rPr lang="en-US" sz="4000" b="1">
                <a:solidFill>
                  <a:schemeClr val="accent1">
                    <a:lumMod val="75000"/>
                  </a:schemeClr>
                </a:solidFill>
                <a:latin typeface="Palatino Linotype" panose="02040502050505030304" pitchFamily="18" charset="0"/>
              </a:rPr>
              <a:t>to receive deductible charitable contributions if a </a:t>
            </a:r>
            <a:r>
              <a:rPr lang="en-US" sz="4000" b="1" i="1">
                <a:solidFill>
                  <a:schemeClr val="accent6">
                    <a:lumMod val="75000"/>
                  </a:schemeClr>
                </a:solidFill>
                <a:latin typeface="Palatino Linotype" panose="02040502050505030304" pitchFamily="18" charset="0"/>
              </a:rPr>
              <a:t>substantial</a:t>
            </a:r>
            <a:r>
              <a:rPr lang="en-US" sz="4000" b="1">
                <a:solidFill>
                  <a:schemeClr val="accent1"/>
                </a:solidFill>
                <a:latin typeface="Palatino Linotype" panose="02040502050505030304" pitchFamily="18" charset="0"/>
              </a:rPr>
              <a:t> </a:t>
            </a:r>
            <a:r>
              <a:rPr lang="en-US" sz="4000" b="1">
                <a:solidFill>
                  <a:schemeClr val="accent1">
                    <a:lumMod val="75000"/>
                  </a:schemeClr>
                </a:solidFill>
                <a:latin typeface="Palatino Linotype" panose="02040502050505030304" pitchFamily="18" charset="0"/>
              </a:rPr>
              <a:t>part of its activities are carried on to </a:t>
            </a:r>
          </a:p>
          <a:p>
            <a:pPr marL="0" indent="0">
              <a:buNone/>
            </a:pPr>
            <a:r>
              <a:rPr lang="en-US" sz="4000" b="1">
                <a:solidFill>
                  <a:schemeClr val="accent1">
                    <a:lumMod val="75000"/>
                  </a:schemeClr>
                </a:solidFill>
                <a:latin typeface="Palatino Linotype" panose="02040502050505030304" pitchFamily="18" charset="0"/>
              </a:rPr>
              <a:t>influence legislation.</a:t>
            </a:r>
            <a:r>
              <a:rPr lang="en-US" b="1" smtClean="0">
                <a:solidFill>
                  <a:schemeClr val="accent1">
                    <a:lumMod val="75000"/>
                  </a:schemeClr>
                </a:solidFill>
                <a:latin typeface="Palatino Linotype" panose="02040502050505030304" pitchFamily="18" charset="0"/>
              </a:rPr>
              <a:t> </a:t>
            </a:r>
            <a:endParaRPr lang="en-US" b="1" dirty="0">
              <a:solidFill>
                <a:schemeClr val="accent1">
                  <a:lumMod val="75000"/>
                </a:schemeClr>
              </a:solidFill>
              <a:latin typeface="Palatino Linotype" panose="02040502050505030304" pitchFamily="18" charset="0"/>
            </a:endParaRPr>
          </a:p>
        </p:txBody>
      </p:sp>
      <p:sp>
        <p:nvSpPr>
          <p:cNvPr id="3" name="Title 2"/>
          <p:cNvSpPr>
            <a:spLocks noGrp="1"/>
          </p:cNvSpPr>
          <p:nvPr>
            <p:ph type="title"/>
          </p:nvPr>
        </p:nvSpPr>
        <p:spPr>
          <a:xfrm>
            <a:off x="457200" y="144542"/>
            <a:ext cx="8229600" cy="1143000"/>
          </a:xfrm>
        </p:spPr>
        <p:txBody>
          <a:bodyPr/>
          <a:lstStyle/>
          <a:p>
            <a:r>
              <a:rPr lang="en-US" b="1" smtClean="0">
                <a:solidFill>
                  <a:schemeClr val="bg1"/>
                </a:solidFill>
                <a:latin typeface="Palatino Linotype" panose="02040502050505030304" pitchFamily="18" charset="0"/>
              </a:rPr>
              <a:t>Federal Tax Law</a:t>
            </a:r>
            <a:endParaRPr lang="en-US" b="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45664468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22753"/>
            <a:ext cx="8499423" cy="4503811"/>
          </a:xfrm>
        </p:spPr>
        <p:txBody>
          <a:bodyPr>
            <a:normAutofit fontScale="92500"/>
          </a:bodyPr>
          <a:lstStyle/>
          <a:p>
            <a:pPr marL="0" indent="0">
              <a:buNone/>
            </a:pPr>
            <a:r>
              <a:rPr lang="en-US" sz="4400" b="1" smtClean="0">
                <a:solidFill>
                  <a:schemeClr val="accent6">
                    <a:lumMod val="75000"/>
                  </a:schemeClr>
                </a:solidFill>
                <a:latin typeface="Palatino Linotype" panose="02040502050505030304" pitchFamily="18" charset="0"/>
              </a:rPr>
              <a:t>Advocacy on State ballot measures is considered grassroots lobbying.</a:t>
            </a:r>
          </a:p>
          <a:p>
            <a:pPr marL="0" indent="0" algn="ctr">
              <a:buNone/>
            </a:pPr>
            <a:endParaRPr lang="en-US" sz="2800" b="1" smtClean="0">
              <a:solidFill>
                <a:schemeClr val="accent1">
                  <a:lumMod val="75000"/>
                </a:schemeClr>
              </a:solidFill>
              <a:latin typeface="Palatino Linotype" panose="02040502050505030304" pitchFamily="18" charset="0"/>
            </a:endParaRPr>
          </a:p>
          <a:p>
            <a:pPr marL="0" indent="0" algn="ctr">
              <a:buNone/>
            </a:pPr>
            <a:r>
              <a:rPr lang="en-US" sz="4000" b="1" smtClean="0">
                <a:solidFill>
                  <a:schemeClr val="accent1">
                    <a:lumMod val="75000"/>
                  </a:schemeClr>
                </a:solidFill>
                <a:latin typeface="Palatino Linotype" panose="02040502050505030304" pitchFamily="18" charset="0"/>
              </a:rPr>
              <a:t>“Insubstantial Part” Test</a:t>
            </a:r>
          </a:p>
          <a:p>
            <a:pPr marL="0" indent="0" algn="ctr">
              <a:buNone/>
            </a:pPr>
            <a:endParaRPr lang="en-US" sz="4000" smtClean="0">
              <a:solidFill>
                <a:schemeClr val="accent1">
                  <a:lumMod val="75000"/>
                </a:schemeClr>
              </a:solidFill>
              <a:latin typeface="Palatino Linotype" panose="02040502050505030304" pitchFamily="18" charset="0"/>
            </a:endParaRPr>
          </a:p>
          <a:p>
            <a:pPr marL="0" indent="0" algn="ctr">
              <a:buNone/>
            </a:pPr>
            <a:r>
              <a:rPr lang="en-US" sz="4000" b="1" smtClean="0">
                <a:solidFill>
                  <a:schemeClr val="accent1">
                    <a:lumMod val="75000"/>
                  </a:schemeClr>
                </a:solidFill>
                <a:latin typeface="Palatino Linotype" panose="02040502050505030304" pitchFamily="18" charset="0"/>
              </a:rPr>
              <a:t>501(h) Expenditure Test</a:t>
            </a:r>
          </a:p>
          <a:p>
            <a:pPr marL="0" indent="0" algn="ctr">
              <a:buNone/>
            </a:pPr>
            <a:r>
              <a:rPr lang="en-US" smtClean="0">
                <a:solidFill>
                  <a:schemeClr val="accent1"/>
                </a:solidFill>
                <a:latin typeface="Palatino Linotype" panose="02040502050505030304" pitchFamily="18" charset="0"/>
              </a:rPr>
              <a:t> </a:t>
            </a:r>
            <a:endParaRPr lang="en-US" dirty="0"/>
          </a:p>
        </p:txBody>
      </p:sp>
      <p:sp>
        <p:nvSpPr>
          <p:cNvPr id="3" name="Title 2"/>
          <p:cNvSpPr>
            <a:spLocks noGrp="1"/>
          </p:cNvSpPr>
          <p:nvPr>
            <p:ph type="title"/>
          </p:nvPr>
        </p:nvSpPr>
        <p:spPr>
          <a:xfrm>
            <a:off x="457200" y="144542"/>
            <a:ext cx="8229600" cy="1143000"/>
          </a:xfrm>
        </p:spPr>
        <p:txBody>
          <a:bodyPr/>
          <a:lstStyle/>
          <a:p>
            <a:r>
              <a:rPr lang="en-US" b="1" smtClean="0">
                <a:solidFill>
                  <a:schemeClr val="bg1"/>
                </a:solidFill>
                <a:latin typeface="Palatino Linotype" panose="02040502050505030304" pitchFamily="18" charset="0"/>
              </a:rPr>
              <a:t>Federal Tax Law</a:t>
            </a:r>
            <a:endParaRPr lang="en-US" b="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05404051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32627"/>
            <a:ext cx="8386997" cy="3874225"/>
          </a:xfrm>
        </p:spPr>
        <p:txBody>
          <a:bodyPr/>
          <a:lstStyle/>
          <a:p>
            <a:r>
              <a:rPr lang="en-US" sz="3600" b="1" dirty="0" smtClean="0">
                <a:solidFill>
                  <a:srgbClr val="FF0000"/>
                </a:solidFill>
                <a:latin typeface="Palatino Linotype" panose="02040502050505030304" pitchFamily="18" charset="0"/>
              </a:rPr>
              <a:t>Complete Form 5768</a:t>
            </a:r>
          </a:p>
          <a:p>
            <a:endParaRPr lang="en-US" sz="3600" b="1" dirty="0" smtClean="0">
              <a:solidFill>
                <a:schemeClr val="accent1">
                  <a:lumMod val="75000"/>
                </a:schemeClr>
              </a:solidFill>
              <a:latin typeface="Palatino Linotype" panose="02040502050505030304" pitchFamily="18" charset="0"/>
            </a:endParaRPr>
          </a:p>
          <a:p>
            <a:r>
              <a:rPr lang="en-US" sz="3600" b="1" dirty="0" smtClean="0">
                <a:solidFill>
                  <a:schemeClr val="accent1">
                    <a:lumMod val="75000"/>
                  </a:schemeClr>
                </a:solidFill>
                <a:latin typeface="Palatino Linotype" panose="02040502050505030304" pitchFamily="18" charset="0"/>
              </a:rPr>
              <a:t>Calculate your “lobbying limit”</a:t>
            </a:r>
          </a:p>
          <a:p>
            <a:endParaRPr lang="en-US" sz="3600" b="1" dirty="0" smtClean="0">
              <a:solidFill>
                <a:schemeClr val="accent1"/>
              </a:solidFill>
              <a:latin typeface="Palatino Linotype" panose="02040502050505030304" pitchFamily="18" charset="0"/>
            </a:endParaRPr>
          </a:p>
          <a:p>
            <a:r>
              <a:rPr lang="en-US" sz="3600" b="1" dirty="0" smtClean="0">
                <a:solidFill>
                  <a:schemeClr val="accent1">
                    <a:lumMod val="75000"/>
                  </a:schemeClr>
                </a:solidFill>
                <a:latin typeface="Palatino Linotype" panose="02040502050505030304" pitchFamily="18" charset="0"/>
              </a:rPr>
              <a:t>Spend up to 25% of the lobbying limit on </a:t>
            </a:r>
            <a:r>
              <a:rPr lang="en-US" sz="3600" b="1" i="1" dirty="0" smtClean="0">
                <a:solidFill>
                  <a:schemeClr val="accent6">
                    <a:lumMod val="75000"/>
                  </a:schemeClr>
                </a:solidFill>
                <a:latin typeface="Palatino Linotype" panose="02040502050505030304" pitchFamily="18" charset="0"/>
              </a:rPr>
              <a:t>grassroots</a:t>
            </a:r>
            <a:r>
              <a:rPr lang="en-US" sz="3600" b="1" i="1" dirty="0" smtClean="0">
                <a:solidFill>
                  <a:schemeClr val="accent1"/>
                </a:solidFill>
                <a:latin typeface="Palatino Linotype" panose="02040502050505030304" pitchFamily="18" charset="0"/>
              </a:rPr>
              <a:t> </a:t>
            </a:r>
            <a:r>
              <a:rPr lang="en-US" sz="3600" b="1" dirty="0" smtClean="0">
                <a:solidFill>
                  <a:schemeClr val="accent1">
                    <a:lumMod val="75000"/>
                  </a:schemeClr>
                </a:solidFill>
                <a:latin typeface="Palatino Linotype" panose="02040502050505030304" pitchFamily="18" charset="0"/>
              </a:rPr>
              <a:t>lobbying </a:t>
            </a:r>
            <a:endParaRPr lang="en-US" sz="3600" b="1" dirty="0">
              <a:solidFill>
                <a:schemeClr val="accent1">
                  <a:lumMod val="75000"/>
                </a:schemeClr>
              </a:solidFill>
              <a:latin typeface="Palatino Linotype" panose="02040502050505030304" pitchFamily="18" charset="0"/>
            </a:endParaRPr>
          </a:p>
          <a:p>
            <a:pPr marL="0" indent="0" algn="just">
              <a:buNone/>
            </a:pPr>
            <a:endParaRPr lang="en-US" sz="2000" dirty="0" smtClean="0">
              <a:solidFill>
                <a:schemeClr val="accent1"/>
              </a:solidFill>
              <a:latin typeface="Palatino Linotype" panose="02040502050505030304" pitchFamily="18" charset="0"/>
            </a:endParaRPr>
          </a:p>
        </p:txBody>
      </p:sp>
      <p:sp>
        <p:nvSpPr>
          <p:cNvPr id="3" name="Title 2"/>
          <p:cNvSpPr>
            <a:spLocks noGrp="1"/>
          </p:cNvSpPr>
          <p:nvPr>
            <p:ph type="title"/>
          </p:nvPr>
        </p:nvSpPr>
        <p:spPr>
          <a:xfrm>
            <a:off x="457200" y="169707"/>
            <a:ext cx="8229600" cy="1143000"/>
          </a:xfrm>
        </p:spPr>
        <p:txBody>
          <a:bodyPr/>
          <a:lstStyle/>
          <a:p>
            <a:r>
              <a:rPr lang="en-US" smtClean="0">
                <a:solidFill>
                  <a:schemeClr val="bg1"/>
                </a:solidFill>
                <a:latin typeface="Palatino Linotype" panose="02040502050505030304" pitchFamily="18" charset="0"/>
              </a:rPr>
              <a:t>501(h) Expenditure Test</a:t>
            </a:r>
            <a:endParaRPr lang="en-US"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61967290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69707"/>
            <a:ext cx="8229600" cy="1143000"/>
          </a:xfrm>
        </p:spPr>
        <p:txBody>
          <a:bodyPr/>
          <a:lstStyle/>
          <a:p>
            <a:r>
              <a:rPr lang="en-US" smtClean="0">
                <a:solidFill>
                  <a:schemeClr val="bg1"/>
                </a:solidFill>
                <a:latin typeface="Palatino Linotype" panose="02040502050505030304" pitchFamily="18" charset="0"/>
              </a:rPr>
              <a:t>501(h) Expenditure Test</a:t>
            </a:r>
            <a:endParaRPr lang="en-US" dirty="0">
              <a:solidFill>
                <a:schemeClr val="bg1"/>
              </a:solidFill>
              <a:latin typeface="Palatino Linotype" panose="0204050205050503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116790517"/>
              </p:ext>
            </p:extLst>
          </p:nvPr>
        </p:nvGraphicFramePr>
        <p:xfrm>
          <a:off x="795129" y="1600200"/>
          <a:ext cx="6937514" cy="4813456"/>
        </p:xfrm>
        <a:graphic>
          <a:graphicData uri="http://schemas.openxmlformats.org/drawingml/2006/table">
            <a:tbl>
              <a:tblPr/>
              <a:tblGrid>
                <a:gridCol w="3468757"/>
                <a:gridCol w="3468757"/>
              </a:tblGrid>
              <a:tr h="849433">
                <a:tc>
                  <a:txBody>
                    <a:bodyPr/>
                    <a:lstStyle/>
                    <a:p>
                      <a:r>
                        <a:rPr lang="en-US" sz="1700" b="1">
                          <a:effectLst/>
                          <a:latin typeface="Tahoma"/>
                        </a:rPr>
                        <a:t> If the amount of exempt purpose expenditures is:</a:t>
                      </a:r>
                      <a:endParaRPr lang="en-US" sz="1700">
                        <a:effectLst/>
                        <a:latin typeface="Tahoma"/>
                      </a:endParaRPr>
                    </a:p>
                  </a:txBody>
                  <a:tcPr marL="0" marR="0" marT="0" marB="0" anchor="ctr">
                    <a:lnL>
                      <a:noFill/>
                    </a:lnL>
                    <a:lnR>
                      <a:noFill/>
                    </a:lnR>
                    <a:lnT>
                      <a:noFill/>
                    </a:lnT>
                    <a:lnB>
                      <a:noFill/>
                    </a:lnB>
                    <a:solidFill>
                      <a:srgbClr val="F6F5EE"/>
                    </a:solidFill>
                  </a:tcPr>
                </a:tc>
                <a:tc>
                  <a:txBody>
                    <a:bodyPr/>
                    <a:lstStyle/>
                    <a:p>
                      <a:r>
                        <a:rPr lang="en-US" sz="1700" b="1">
                          <a:effectLst/>
                          <a:latin typeface="Tahoma"/>
                        </a:rPr>
                        <a:t> Lobbying nontaxable amount is:</a:t>
                      </a:r>
                      <a:endParaRPr lang="en-US" sz="1700">
                        <a:effectLst/>
                        <a:latin typeface="Tahoma"/>
                      </a:endParaRPr>
                    </a:p>
                  </a:txBody>
                  <a:tcPr marL="0" marR="0" marT="0" marB="0" anchor="ctr">
                    <a:lnL>
                      <a:noFill/>
                    </a:lnL>
                    <a:lnR>
                      <a:noFill/>
                    </a:lnR>
                    <a:lnT>
                      <a:noFill/>
                    </a:lnT>
                    <a:lnB>
                      <a:noFill/>
                    </a:lnB>
                    <a:solidFill>
                      <a:srgbClr val="F6F5EE"/>
                    </a:solidFill>
                  </a:tcPr>
                </a:tc>
              </a:tr>
              <a:tr h="566289">
                <a:tc>
                  <a:txBody>
                    <a:bodyPr/>
                    <a:lstStyle/>
                    <a:p>
                      <a:r>
                        <a:rPr lang="en-US" sz="1700">
                          <a:effectLst/>
                          <a:latin typeface="Tahoma"/>
                        </a:rPr>
                        <a:t> ≤ $500,000</a:t>
                      </a:r>
                    </a:p>
                  </a:txBody>
                  <a:tcPr marL="0" marR="0" marT="0" marB="0" anchor="ctr">
                    <a:lnL>
                      <a:noFill/>
                    </a:lnL>
                    <a:lnR>
                      <a:noFill/>
                    </a:lnR>
                    <a:lnT>
                      <a:noFill/>
                    </a:lnT>
                    <a:lnB>
                      <a:noFill/>
                    </a:lnB>
                    <a:solidFill>
                      <a:srgbClr val="F6F5EE"/>
                    </a:solidFill>
                  </a:tcPr>
                </a:tc>
                <a:tc>
                  <a:txBody>
                    <a:bodyPr/>
                    <a:lstStyle/>
                    <a:p>
                      <a:r>
                        <a:rPr lang="en-US" sz="1700">
                          <a:effectLst/>
                          <a:latin typeface="Tahoma"/>
                        </a:rPr>
                        <a:t> 20% of the exempt purpose expenditures</a:t>
                      </a:r>
                    </a:p>
                  </a:txBody>
                  <a:tcPr marL="0" marR="0" marT="0" marB="0" anchor="ctr">
                    <a:lnL>
                      <a:noFill/>
                    </a:lnL>
                    <a:lnR>
                      <a:noFill/>
                    </a:lnR>
                    <a:lnT>
                      <a:noFill/>
                    </a:lnT>
                    <a:lnB>
                      <a:noFill/>
                    </a:lnB>
                    <a:solidFill>
                      <a:srgbClr val="F6F5EE"/>
                    </a:solidFill>
                  </a:tcPr>
                </a:tc>
              </a:tr>
              <a:tr h="1132578">
                <a:tc>
                  <a:txBody>
                    <a:bodyPr/>
                    <a:lstStyle/>
                    <a:p>
                      <a:r>
                        <a:rPr lang="en-US" sz="1700">
                          <a:effectLst/>
                          <a:latin typeface="Tahoma"/>
                        </a:rPr>
                        <a:t> &gt;$500,00 but ≤ $1,000,000</a:t>
                      </a:r>
                    </a:p>
                  </a:txBody>
                  <a:tcPr marL="0" marR="0" marT="0" marB="0" anchor="ctr">
                    <a:lnL>
                      <a:noFill/>
                    </a:lnL>
                    <a:lnR>
                      <a:noFill/>
                    </a:lnR>
                    <a:lnT>
                      <a:noFill/>
                    </a:lnT>
                    <a:lnB>
                      <a:noFill/>
                    </a:lnB>
                    <a:solidFill>
                      <a:srgbClr val="F6F5EE"/>
                    </a:solidFill>
                  </a:tcPr>
                </a:tc>
                <a:tc>
                  <a:txBody>
                    <a:bodyPr/>
                    <a:lstStyle/>
                    <a:p>
                      <a:r>
                        <a:rPr lang="en-US" sz="1700">
                          <a:effectLst/>
                          <a:latin typeface="Tahoma"/>
                        </a:rPr>
                        <a:t> $100,000 plus 15% of the excess of exempt purpose expenditures over $500,000</a:t>
                      </a:r>
                    </a:p>
                  </a:txBody>
                  <a:tcPr marL="0" marR="0" marT="0" marB="0" anchor="ctr">
                    <a:lnL>
                      <a:noFill/>
                    </a:lnL>
                    <a:lnR>
                      <a:noFill/>
                    </a:lnR>
                    <a:lnT>
                      <a:noFill/>
                    </a:lnT>
                    <a:lnB>
                      <a:noFill/>
                    </a:lnB>
                    <a:solidFill>
                      <a:srgbClr val="F6F5EE"/>
                    </a:solidFill>
                  </a:tcPr>
                </a:tc>
              </a:tr>
              <a:tr h="1132578">
                <a:tc>
                  <a:txBody>
                    <a:bodyPr/>
                    <a:lstStyle/>
                    <a:p>
                      <a:r>
                        <a:rPr lang="en-US" sz="1700">
                          <a:effectLst/>
                          <a:latin typeface="Tahoma"/>
                        </a:rPr>
                        <a:t> &gt; $1,000,000 but ≤ $1,500,000</a:t>
                      </a:r>
                    </a:p>
                  </a:txBody>
                  <a:tcPr marL="0" marR="0" marT="0" marB="0" anchor="ctr">
                    <a:lnL>
                      <a:noFill/>
                    </a:lnL>
                    <a:lnR>
                      <a:noFill/>
                    </a:lnR>
                    <a:lnT>
                      <a:noFill/>
                    </a:lnT>
                    <a:lnB>
                      <a:noFill/>
                    </a:lnB>
                    <a:solidFill>
                      <a:srgbClr val="F6F5EE"/>
                    </a:solidFill>
                  </a:tcPr>
                </a:tc>
                <a:tc>
                  <a:txBody>
                    <a:bodyPr/>
                    <a:lstStyle/>
                    <a:p>
                      <a:r>
                        <a:rPr lang="en-US" sz="1700">
                          <a:effectLst/>
                          <a:latin typeface="Tahoma"/>
                        </a:rPr>
                        <a:t> $175,000 plus 10% of the excess of exempt purpose expenditures over $1,000,000</a:t>
                      </a:r>
                    </a:p>
                  </a:txBody>
                  <a:tcPr marL="0" marR="0" marT="0" marB="0" anchor="ctr">
                    <a:lnL>
                      <a:noFill/>
                    </a:lnL>
                    <a:lnR>
                      <a:noFill/>
                    </a:lnR>
                    <a:lnT>
                      <a:noFill/>
                    </a:lnT>
                    <a:lnB>
                      <a:noFill/>
                    </a:lnB>
                    <a:solidFill>
                      <a:srgbClr val="F6F5EE"/>
                    </a:solidFill>
                  </a:tcPr>
                </a:tc>
              </a:tr>
              <a:tr h="1132578">
                <a:tc>
                  <a:txBody>
                    <a:bodyPr/>
                    <a:lstStyle/>
                    <a:p>
                      <a:r>
                        <a:rPr lang="en-US" sz="1700">
                          <a:effectLst/>
                          <a:latin typeface="Tahoma"/>
                        </a:rPr>
                        <a:t> &gt;$1,500,000</a:t>
                      </a:r>
                    </a:p>
                  </a:txBody>
                  <a:tcPr marL="0" marR="0" marT="0" marB="0" anchor="ctr">
                    <a:lnL>
                      <a:noFill/>
                    </a:lnL>
                    <a:lnR>
                      <a:noFill/>
                    </a:lnR>
                    <a:lnT>
                      <a:noFill/>
                    </a:lnT>
                    <a:lnB>
                      <a:noFill/>
                    </a:lnB>
                    <a:solidFill>
                      <a:srgbClr val="F6F5EE"/>
                    </a:solidFill>
                  </a:tcPr>
                </a:tc>
                <a:tc>
                  <a:txBody>
                    <a:bodyPr/>
                    <a:lstStyle/>
                    <a:p>
                      <a:r>
                        <a:rPr lang="en-US" sz="1700">
                          <a:effectLst/>
                          <a:latin typeface="Tahoma"/>
                        </a:rPr>
                        <a:t> $225,000 plus 5% of the exempt purpose expenditures over $1,500,000</a:t>
                      </a:r>
                    </a:p>
                  </a:txBody>
                  <a:tcPr marL="0" marR="0" marT="0" marB="0" anchor="ctr">
                    <a:lnL>
                      <a:noFill/>
                    </a:lnL>
                    <a:lnR>
                      <a:noFill/>
                    </a:lnR>
                    <a:lnT>
                      <a:noFill/>
                    </a:lnT>
                    <a:lnB>
                      <a:noFill/>
                    </a:lnB>
                    <a:solidFill>
                      <a:srgbClr val="F6F5EE"/>
                    </a:solidFill>
                  </a:tcPr>
                </a:tc>
              </a:tr>
            </a:tbl>
          </a:graphicData>
        </a:graphic>
      </p:graphicFrame>
      <p:sp>
        <p:nvSpPr>
          <p:cNvPr id="5" name="Rectangle 1"/>
          <p:cNvSpPr>
            <a:spLocks noChangeArrowheads="1"/>
          </p:cNvSpPr>
          <p:nvPr/>
        </p:nvSpPr>
        <p:spPr bwMode="auto">
          <a:xfrm>
            <a:off x="2024063"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rgbClr val="636363"/>
                </a:solidFill>
                <a:effectLst/>
                <a:latin typeface="Franklin Gothic Book" pitchFamily="34" charset="0"/>
                <a:cs typeface="Arial" pitchFamily="34" charset="0"/>
              </a:rPr>
              <a:t>- See more at: http://www.councilofnonprofits.org/nonprofit-advocacy/501h-election#sthash.s1kcjcyC.dpuf</a:t>
            </a:r>
            <a:r>
              <a:rPr kumimoji="0" lang="en-US" altLang="en-US" sz="800" b="0" i="0" u="none" strike="noStrike" cap="none" normalizeH="0" baseline="0" smtClean="0">
                <a:ln>
                  <a:noFill/>
                </a:ln>
                <a:solidFill>
                  <a:schemeClr val="tx1"/>
                </a:solidFill>
                <a:effectLst/>
                <a:latin typeface="Arial" pitchFamily="34"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02425874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32627"/>
            <a:ext cx="8386997" cy="4829025"/>
          </a:xfrm>
        </p:spPr>
        <p:txBody>
          <a:bodyPr/>
          <a:lstStyle/>
          <a:p>
            <a:r>
              <a:rPr lang="en-US" sz="3600" b="1">
                <a:solidFill>
                  <a:schemeClr val="accent1">
                    <a:lumMod val="75000"/>
                  </a:schemeClr>
                </a:solidFill>
              </a:rPr>
              <a:t>If an organization has </a:t>
            </a:r>
            <a:r>
              <a:rPr lang="en-US" sz="3600" b="1">
                <a:solidFill>
                  <a:schemeClr val="accent6">
                    <a:lumMod val="75000"/>
                  </a:schemeClr>
                </a:solidFill>
              </a:rPr>
              <a:t>$3 million </a:t>
            </a:r>
            <a:r>
              <a:rPr lang="en-US" sz="3600" b="1">
                <a:solidFill>
                  <a:schemeClr val="accent1">
                    <a:lumMod val="75000"/>
                  </a:schemeClr>
                </a:solidFill>
              </a:rPr>
              <a:t>in expenditures</a:t>
            </a:r>
          </a:p>
          <a:p>
            <a:r>
              <a:rPr lang="en-US" sz="3600" b="1" smtClean="0">
                <a:solidFill>
                  <a:schemeClr val="accent1">
                    <a:lumMod val="75000"/>
                  </a:schemeClr>
                </a:solidFill>
              </a:rPr>
              <a:t>5</a:t>
            </a:r>
            <a:r>
              <a:rPr lang="en-US" sz="3600" b="1">
                <a:solidFill>
                  <a:schemeClr val="accent1">
                    <a:lumMod val="75000"/>
                  </a:schemeClr>
                </a:solidFill>
              </a:rPr>
              <a:t>% times </a:t>
            </a:r>
            <a:r>
              <a:rPr lang="en-US" sz="3600" b="1" smtClean="0">
                <a:solidFill>
                  <a:schemeClr val="accent1">
                    <a:lumMod val="75000"/>
                  </a:schemeClr>
                </a:solidFill>
              </a:rPr>
              <a:t>$1,500,000 </a:t>
            </a:r>
            <a:r>
              <a:rPr lang="en-US" sz="3600" b="1">
                <a:solidFill>
                  <a:schemeClr val="accent1">
                    <a:lumMod val="75000"/>
                  </a:schemeClr>
                </a:solidFill>
              </a:rPr>
              <a:t>= </a:t>
            </a:r>
            <a:r>
              <a:rPr lang="en-US" sz="3600" b="1" smtClean="0">
                <a:solidFill>
                  <a:schemeClr val="accent1">
                    <a:lumMod val="75000"/>
                  </a:schemeClr>
                </a:solidFill>
              </a:rPr>
              <a:t>$75,000</a:t>
            </a:r>
            <a:endParaRPr lang="en-US" sz="3600" b="1">
              <a:solidFill>
                <a:schemeClr val="accent1">
                  <a:lumMod val="75000"/>
                </a:schemeClr>
              </a:solidFill>
            </a:endParaRPr>
          </a:p>
          <a:p>
            <a:r>
              <a:rPr lang="en-US" sz="3600" b="1" smtClean="0">
                <a:solidFill>
                  <a:schemeClr val="accent1">
                    <a:lumMod val="75000"/>
                  </a:schemeClr>
                </a:solidFill>
              </a:rPr>
              <a:t>$</a:t>
            </a:r>
            <a:r>
              <a:rPr lang="en-US" sz="3600" b="1">
                <a:solidFill>
                  <a:schemeClr val="accent1">
                    <a:lumMod val="75000"/>
                  </a:schemeClr>
                </a:solidFill>
              </a:rPr>
              <a:t>75,000 plus $225,000 = </a:t>
            </a:r>
            <a:r>
              <a:rPr lang="en-US" sz="3600" b="1">
                <a:solidFill>
                  <a:schemeClr val="accent6">
                    <a:lumMod val="75000"/>
                  </a:schemeClr>
                </a:solidFill>
              </a:rPr>
              <a:t>$300,000 (lobbying limit)</a:t>
            </a:r>
          </a:p>
          <a:p>
            <a:r>
              <a:rPr lang="en-US" sz="3600" b="1" smtClean="0">
                <a:solidFill>
                  <a:schemeClr val="accent1">
                    <a:lumMod val="75000"/>
                  </a:schemeClr>
                </a:solidFill>
              </a:rPr>
              <a:t>$</a:t>
            </a:r>
            <a:r>
              <a:rPr lang="en-US" sz="3600" b="1">
                <a:solidFill>
                  <a:schemeClr val="accent1">
                    <a:lumMod val="75000"/>
                  </a:schemeClr>
                </a:solidFill>
              </a:rPr>
              <a:t>300,000 times 25% = </a:t>
            </a:r>
            <a:r>
              <a:rPr lang="en-US" sz="3600" b="1">
                <a:solidFill>
                  <a:schemeClr val="accent6">
                    <a:lumMod val="75000"/>
                  </a:schemeClr>
                </a:solidFill>
              </a:rPr>
              <a:t>$75,000 (grassroots lobbying limit)</a:t>
            </a:r>
          </a:p>
          <a:p>
            <a:pPr marL="0" indent="0" algn="just">
              <a:buNone/>
            </a:pPr>
            <a:endParaRPr lang="en-US" sz="2000" dirty="0" smtClean="0">
              <a:solidFill>
                <a:schemeClr val="accent6">
                  <a:lumMod val="75000"/>
                </a:schemeClr>
              </a:solidFill>
              <a:latin typeface="Palatino Linotype" panose="02040502050505030304" pitchFamily="18" charset="0"/>
            </a:endParaRPr>
          </a:p>
        </p:txBody>
      </p:sp>
      <p:sp>
        <p:nvSpPr>
          <p:cNvPr id="3" name="Title 2"/>
          <p:cNvSpPr>
            <a:spLocks noGrp="1"/>
          </p:cNvSpPr>
          <p:nvPr>
            <p:ph type="title"/>
          </p:nvPr>
        </p:nvSpPr>
        <p:spPr>
          <a:xfrm>
            <a:off x="457200" y="169707"/>
            <a:ext cx="8229600" cy="1143000"/>
          </a:xfrm>
        </p:spPr>
        <p:txBody>
          <a:bodyPr/>
          <a:lstStyle/>
          <a:p>
            <a:r>
              <a:rPr lang="en-US" smtClean="0">
                <a:solidFill>
                  <a:schemeClr val="bg1"/>
                </a:solidFill>
                <a:latin typeface="Palatino Linotype" panose="02040502050505030304" pitchFamily="18" charset="0"/>
              </a:rPr>
              <a:t>501(h) Expenditure Test</a:t>
            </a:r>
            <a:endParaRPr lang="en-US"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55668402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32627"/>
            <a:ext cx="8386997" cy="3874225"/>
          </a:xfrm>
        </p:spPr>
        <p:txBody>
          <a:bodyPr>
            <a:normAutofit fontScale="92500" lnSpcReduction="10000"/>
          </a:bodyPr>
          <a:lstStyle/>
          <a:p>
            <a:pPr marL="0" indent="0">
              <a:buNone/>
            </a:pPr>
            <a:r>
              <a:rPr lang="en-US" sz="3600" b="1" smtClean="0">
                <a:solidFill>
                  <a:schemeClr val="accent2"/>
                </a:solidFill>
                <a:latin typeface="Palatino Linotype" panose="02040502050505030304" pitchFamily="18" charset="0"/>
              </a:rPr>
              <a:t>EXAMPLE:</a:t>
            </a:r>
          </a:p>
          <a:p>
            <a:pPr marL="0" indent="0">
              <a:buNone/>
            </a:pPr>
            <a:endParaRPr lang="en-US" sz="2000" b="1" smtClean="0">
              <a:solidFill>
                <a:schemeClr val="accent1">
                  <a:lumMod val="75000"/>
                </a:schemeClr>
              </a:solidFill>
              <a:latin typeface="Palatino Linotype" panose="02040502050505030304" pitchFamily="18" charset="0"/>
            </a:endParaRPr>
          </a:p>
          <a:p>
            <a:r>
              <a:rPr lang="en-US" sz="3600" b="1" smtClean="0">
                <a:solidFill>
                  <a:schemeClr val="accent2"/>
                </a:solidFill>
                <a:latin typeface="Palatino Linotype" panose="02040502050505030304" pitchFamily="18" charset="0"/>
              </a:rPr>
              <a:t>Nonprofit Budget </a:t>
            </a:r>
            <a:r>
              <a:rPr lang="en-US" sz="3600" b="1" smtClean="0">
                <a:solidFill>
                  <a:schemeClr val="accent1">
                    <a:lumMod val="75000"/>
                  </a:schemeClr>
                </a:solidFill>
                <a:latin typeface="Palatino Linotype" panose="02040502050505030304" pitchFamily="18" charset="0"/>
              </a:rPr>
              <a:t>	= 	$100,000</a:t>
            </a:r>
          </a:p>
          <a:p>
            <a:endParaRPr lang="en-US" sz="3600" b="1" smtClean="0">
              <a:solidFill>
                <a:schemeClr val="accent1">
                  <a:lumMod val="75000"/>
                </a:schemeClr>
              </a:solidFill>
              <a:latin typeface="Palatino Linotype" panose="02040502050505030304" pitchFamily="18" charset="0"/>
            </a:endParaRPr>
          </a:p>
          <a:p>
            <a:r>
              <a:rPr lang="en-US" sz="3600" b="1" smtClean="0">
                <a:solidFill>
                  <a:schemeClr val="accent2"/>
                </a:solidFill>
                <a:latin typeface="Palatino Linotype" panose="02040502050505030304" pitchFamily="18" charset="0"/>
              </a:rPr>
              <a:t>Lobbying Limit 	</a:t>
            </a:r>
            <a:r>
              <a:rPr lang="en-US" sz="3600" b="1" smtClean="0">
                <a:solidFill>
                  <a:schemeClr val="accent1">
                    <a:lumMod val="75000"/>
                  </a:schemeClr>
                </a:solidFill>
                <a:latin typeface="Palatino Linotype" panose="02040502050505030304" pitchFamily="18" charset="0"/>
              </a:rPr>
              <a:t>	= 	$20,000</a:t>
            </a:r>
          </a:p>
          <a:p>
            <a:endParaRPr lang="en-US" sz="3600" b="1" smtClean="0">
              <a:solidFill>
                <a:schemeClr val="accent1">
                  <a:lumMod val="75000"/>
                </a:schemeClr>
              </a:solidFill>
              <a:latin typeface="Palatino Linotype" panose="02040502050505030304" pitchFamily="18" charset="0"/>
            </a:endParaRPr>
          </a:p>
          <a:p>
            <a:r>
              <a:rPr lang="en-US" sz="3600" b="1" smtClean="0">
                <a:solidFill>
                  <a:schemeClr val="accent2"/>
                </a:solidFill>
                <a:latin typeface="Palatino Linotype" panose="02040502050505030304" pitchFamily="18" charset="0"/>
              </a:rPr>
              <a:t>Grassroots Limit </a:t>
            </a:r>
            <a:r>
              <a:rPr lang="en-US" sz="3600" b="1" smtClean="0">
                <a:solidFill>
                  <a:schemeClr val="accent1">
                    <a:lumMod val="75000"/>
                  </a:schemeClr>
                </a:solidFill>
                <a:latin typeface="Palatino Linotype" panose="02040502050505030304" pitchFamily="18" charset="0"/>
              </a:rPr>
              <a:t>		= 	$5,000</a:t>
            </a:r>
          </a:p>
          <a:p>
            <a:pPr marL="0" indent="0" algn="just">
              <a:buNone/>
            </a:pPr>
            <a:endParaRPr lang="en-US" sz="2000" dirty="0" smtClean="0">
              <a:solidFill>
                <a:schemeClr val="accent1"/>
              </a:solidFill>
              <a:latin typeface="Palatino Linotype" panose="02040502050505030304" pitchFamily="18" charset="0"/>
            </a:endParaRPr>
          </a:p>
        </p:txBody>
      </p:sp>
      <p:sp>
        <p:nvSpPr>
          <p:cNvPr id="3" name="Title 2"/>
          <p:cNvSpPr>
            <a:spLocks noGrp="1"/>
          </p:cNvSpPr>
          <p:nvPr>
            <p:ph type="title"/>
          </p:nvPr>
        </p:nvSpPr>
        <p:spPr>
          <a:xfrm>
            <a:off x="457200" y="169707"/>
            <a:ext cx="8229600" cy="1143000"/>
          </a:xfrm>
        </p:spPr>
        <p:txBody>
          <a:bodyPr/>
          <a:lstStyle/>
          <a:p>
            <a:r>
              <a:rPr lang="en-US" smtClean="0">
                <a:solidFill>
                  <a:schemeClr val="bg1"/>
                </a:solidFill>
                <a:latin typeface="Palatino Linotype" panose="02040502050505030304" pitchFamily="18" charset="0"/>
              </a:rPr>
              <a:t>501(h) Expenditure Test</a:t>
            </a:r>
            <a:endParaRPr lang="en-US"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39265977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8052" y="1287542"/>
            <a:ext cx="8638571" cy="4790660"/>
          </a:xfrm>
        </p:spPr>
        <p:txBody>
          <a:bodyPr/>
          <a:lstStyle/>
          <a:p>
            <a:pPr marL="0" indent="0">
              <a:buNone/>
            </a:pPr>
            <a:r>
              <a:rPr lang="en-US" sz="3600" b="1" smtClean="0">
                <a:solidFill>
                  <a:schemeClr val="accent1">
                    <a:lumMod val="75000"/>
                  </a:schemeClr>
                </a:solidFill>
                <a:latin typeface="Palatino Linotype" panose="02040502050505030304" pitchFamily="18" charset="0"/>
              </a:rPr>
              <a:t>Only covers </a:t>
            </a:r>
            <a:r>
              <a:rPr lang="en-US" sz="3600" b="1" i="1" smtClean="0">
                <a:solidFill>
                  <a:schemeClr val="accent2"/>
                </a:solidFill>
                <a:latin typeface="Palatino Linotype" panose="02040502050505030304" pitchFamily="18" charset="0"/>
              </a:rPr>
              <a:t>expenditures </a:t>
            </a:r>
            <a:r>
              <a:rPr lang="en-US" sz="3600" b="1" smtClean="0">
                <a:solidFill>
                  <a:schemeClr val="accent1">
                    <a:lumMod val="75000"/>
                  </a:schemeClr>
                </a:solidFill>
                <a:latin typeface="Palatino Linotype" panose="02040502050505030304" pitchFamily="18" charset="0"/>
              </a:rPr>
              <a:t>and the following expenditures are exempt:</a:t>
            </a:r>
          </a:p>
          <a:p>
            <a:pPr marL="0" indent="0">
              <a:buNone/>
            </a:pPr>
            <a:endParaRPr lang="en-US" sz="2400" b="1" smtClean="0">
              <a:solidFill>
                <a:schemeClr val="accent1">
                  <a:lumMod val="75000"/>
                </a:schemeClr>
              </a:solidFill>
              <a:latin typeface="Palatino Linotype" panose="02040502050505030304" pitchFamily="18" charset="0"/>
            </a:endParaRPr>
          </a:p>
          <a:p>
            <a:r>
              <a:rPr lang="en-US" sz="3600" b="1" smtClean="0">
                <a:solidFill>
                  <a:schemeClr val="accent1">
                    <a:lumMod val="75000"/>
                  </a:schemeClr>
                </a:solidFill>
                <a:latin typeface="Palatino Linotype" panose="02040502050505030304" pitchFamily="18" charset="0"/>
              </a:rPr>
              <a:t>Making available the results of nonpartisan analysis, study or research</a:t>
            </a:r>
          </a:p>
          <a:p>
            <a:r>
              <a:rPr lang="en-US" sz="3600" b="1" smtClean="0">
                <a:solidFill>
                  <a:schemeClr val="accent1">
                    <a:lumMod val="75000"/>
                  </a:schemeClr>
                </a:solidFill>
                <a:latin typeface="Palatino Linotype" panose="02040502050505030304" pitchFamily="18" charset="0"/>
              </a:rPr>
              <a:t>Communications with bona fide members</a:t>
            </a:r>
          </a:p>
          <a:p>
            <a:pPr marL="0" indent="0">
              <a:buNone/>
            </a:pPr>
            <a:endParaRPr lang="en-US" b="1" dirty="0">
              <a:solidFill>
                <a:schemeClr val="accent1">
                  <a:lumMod val="75000"/>
                </a:schemeClr>
              </a:solidFill>
              <a:latin typeface="Palatino Linotype" panose="02040502050505030304" pitchFamily="18" charset="0"/>
            </a:endParaRPr>
          </a:p>
        </p:txBody>
      </p:sp>
      <p:sp>
        <p:nvSpPr>
          <p:cNvPr id="3" name="Title 2"/>
          <p:cNvSpPr>
            <a:spLocks noGrp="1"/>
          </p:cNvSpPr>
          <p:nvPr>
            <p:ph type="title"/>
          </p:nvPr>
        </p:nvSpPr>
        <p:spPr>
          <a:xfrm>
            <a:off x="457200" y="144542"/>
            <a:ext cx="8229600" cy="1143000"/>
          </a:xfrm>
        </p:spPr>
        <p:txBody>
          <a:bodyPr/>
          <a:lstStyle/>
          <a:p>
            <a:r>
              <a:rPr lang="en-US" b="1" smtClean="0">
                <a:solidFill>
                  <a:schemeClr val="bg1"/>
                </a:solidFill>
                <a:latin typeface="Palatino Linotype" panose="02040502050505030304" pitchFamily="18" charset="0"/>
              </a:rPr>
              <a:t>Federal Law</a:t>
            </a:r>
            <a:endParaRPr lang="en-US" b="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413253000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17638"/>
            <a:ext cx="8416345" cy="4144048"/>
          </a:xfrm>
        </p:spPr>
        <p:txBody>
          <a:bodyPr>
            <a:normAutofit fontScale="92500" lnSpcReduction="10000"/>
          </a:bodyPr>
          <a:lstStyle/>
          <a:p>
            <a:r>
              <a:rPr lang="en-US" b="1" dirty="0" smtClean="0">
                <a:solidFill>
                  <a:schemeClr val="accent1">
                    <a:lumMod val="75000"/>
                  </a:schemeClr>
                </a:solidFill>
                <a:latin typeface="Palatino Linotype" panose="02040502050505030304" pitchFamily="18" charset="0"/>
              </a:rPr>
              <a:t>Supporting or opposing ballot measures in California is </a:t>
            </a:r>
            <a:r>
              <a:rPr lang="en-US" b="1" i="1" dirty="0" smtClean="0">
                <a:solidFill>
                  <a:schemeClr val="accent2"/>
                </a:solidFill>
                <a:latin typeface="Palatino Linotype" panose="02040502050505030304" pitchFamily="18" charset="0"/>
              </a:rPr>
              <a:t>not</a:t>
            </a:r>
            <a:r>
              <a:rPr lang="en-US" b="1" i="1" dirty="0" smtClean="0">
                <a:solidFill>
                  <a:schemeClr val="accent1">
                    <a:lumMod val="75000"/>
                  </a:schemeClr>
                </a:solidFill>
                <a:latin typeface="Palatino Linotype" panose="02040502050505030304" pitchFamily="18" charset="0"/>
              </a:rPr>
              <a:t> </a:t>
            </a:r>
            <a:r>
              <a:rPr lang="en-US" b="1" dirty="0" smtClean="0">
                <a:solidFill>
                  <a:schemeClr val="accent1">
                    <a:lumMod val="75000"/>
                  </a:schemeClr>
                </a:solidFill>
                <a:latin typeface="Palatino Linotype" panose="02040502050505030304" pitchFamily="18" charset="0"/>
              </a:rPr>
              <a:t>considered lobbying under California lobbying law</a:t>
            </a:r>
          </a:p>
          <a:p>
            <a:r>
              <a:rPr lang="en-US" b="1" dirty="0" smtClean="0">
                <a:solidFill>
                  <a:schemeClr val="accent1">
                    <a:lumMod val="75000"/>
                  </a:schemeClr>
                </a:solidFill>
                <a:latin typeface="Palatino Linotype" panose="02040502050505030304" pitchFamily="18" charset="0"/>
              </a:rPr>
              <a:t>Existing nonprofits that solicit/receive contributions of $1000 or more in a calendar year earmarked for the passage or defeat of a ballot measure (or spend more than $50,000 on ballot measures) must register as a committee and </a:t>
            </a:r>
            <a:r>
              <a:rPr lang="en-US" b="1" dirty="0" smtClean="0">
                <a:solidFill>
                  <a:schemeClr val="accent1">
                    <a:lumMod val="75000"/>
                  </a:schemeClr>
                </a:solidFill>
                <a:latin typeface="Palatino Linotype" panose="02040502050505030304" pitchFamily="18" charset="0"/>
              </a:rPr>
              <a:t>file </a:t>
            </a:r>
            <a:r>
              <a:rPr lang="en-US" b="1" dirty="0" smtClean="0">
                <a:solidFill>
                  <a:schemeClr val="accent1">
                    <a:lumMod val="75000"/>
                  </a:schemeClr>
                </a:solidFill>
                <a:latin typeface="Palatino Linotype" panose="02040502050505030304" pitchFamily="18" charset="0"/>
              </a:rPr>
              <a:t>campaign reports</a:t>
            </a:r>
          </a:p>
        </p:txBody>
      </p:sp>
      <p:sp>
        <p:nvSpPr>
          <p:cNvPr id="3" name="Title 2"/>
          <p:cNvSpPr>
            <a:spLocks noGrp="1"/>
          </p:cNvSpPr>
          <p:nvPr>
            <p:ph type="title"/>
          </p:nvPr>
        </p:nvSpPr>
        <p:spPr>
          <a:xfrm>
            <a:off x="128790" y="128790"/>
            <a:ext cx="8744754" cy="829742"/>
          </a:xfrm>
        </p:spPr>
        <p:txBody>
          <a:bodyPr>
            <a:normAutofit/>
          </a:bodyPr>
          <a:lstStyle/>
          <a:p>
            <a:pPr algn="l"/>
            <a:r>
              <a:rPr lang="en-US" sz="3600" b="1" dirty="0" smtClean="0">
                <a:solidFill>
                  <a:srgbClr val="FF0000"/>
                </a:solidFill>
                <a:latin typeface="Palatino Linotype" panose="02040502050505030304" pitchFamily="18" charset="0"/>
              </a:rPr>
              <a:t>IMPORTANT FOR CABE</a:t>
            </a:r>
            <a:endParaRPr lang="en-US" sz="3600" b="1" dirty="0">
              <a:solidFill>
                <a:schemeClr val="bg1"/>
              </a:solidFill>
            </a:endParaRPr>
          </a:p>
        </p:txBody>
      </p:sp>
    </p:spTree>
    <p:extLst>
      <p:ext uri="{BB962C8B-B14F-4D97-AF65-F5344CB8AC3E}">
        <p14:creationId xmlns:p14="http://schemas.microsoft.com/office/powerpoint/2010/main" val="222729955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069932"/>
            <a:ext cx="8416345" cy="4144048"/>
          </a:xfrm>
        </p:spPr>
        <p:txBody>
          <a:bodyPr>
            <a:normAutofit fontScale="92500"/>
          </a:bodyPr>
          <a:lstStyle/>
          <a:p>
            <a:r>
              <a:rPr lang="en-US" sz="4000" b="1" smtClean="0">
                <a:solidFill>
                  <a:schemeClr val="accent1">
                    <a:lumMod val="75000"/>
                  </a:schemeClr>
                </a:solidFill>
                <a:latin typeface="Palatino Linotype" panose="02040502050505030304" pitchFamily="18" charset="0"/>
              </a:rPr>
              <a:t>Employees spending less than 10% of their time</a:t>
            </a:r>
          </a:p>
          <a:p>
            <a:r>
              <a:rPr lang="en-US" sz="4000" b="1" smtClean="0">
                <a:solidFill>
                  <a:schemeClr val="accent1">
                    <a:lumMod val="75000"/>
                  </a:schemeClr>
                </a:solidFill>
                <a:latin typeface="Palatino Linotype" panose="02040502050505030304" pitchFamily="18" charset="0"/>
              </a:rPr>
              <a:t>Fee for services at fair market value</a:t>
            </a:r>
          </a:p>
          <a:p>
            <a:r>
              <a:rPr lang="en-US" sz="4000" b="1" smtClean="0">
                <a:solidFill>
                  <a:schemeClr val="accent1">
                    <a:lumMod val="75000"/>
                  </a:schemeClr>
                </a:solidFill>
                <a:latin typeface="Palatino Linotype" panose="02040502050505030304" pitchFamily="18" charset="0"/>
              </a:rPr>
              <a:t>Bona fide member communications</a:t>
            </a:r>
          </a:p>
          <a:p>
            <a:r>
              <a:rPr lang="en-US" sz="4000" b="1" smtClean="0">
                <a:solidFill>
                  <a:schemeClr val="accent1">
                    <a:lumMod val="75000"/>
                  </a:schemeClr>
                </a:solidFill>
                <a:latin typeface="Palatino Linotype" panose="02040502050505030304" pitchFamily="18" charset="0"/>
              </a:rPr>
              <a:t>Newsletters</a:t>
            </a:r>
          </a:p>
          <a:p>
            <a:r>
              <a:rPr lang="en-US" sz="4000" b="1" smtClean="0">
                <a:solidFill>
                  <a:schemeClr val="accent1">
                    <a:lumMod val="75000"/>
                  </a:schemeClr>
                </a:solidFill>
                <a:latin typeface="Palatino Linotype" panose="02040502050505030304" pitchFamily="18" charset="0"/>
              </a:rPr>
              <a:t>Public Education Campaigns</a:t>
            </a:r>
            <a:endParaRPr lang="en-US" sz="4000" b="1" dirty="0">
              <a:solidFill>
                <a:schemeClr val="accent1">
                  <a:lumMod val="75000"/>
                </a:schemeClr>
              </a:solidFill>
              <a:latin typeface="Palatino Linotype" panose="02040502050505030304" pitchFamily="18" charset="0"/>
            </a:endParaRPr>
          </a:p>
        </p:txBody>
      </p:sp>
      <p:sp>
        <p:nvSpPr>
          <p:cNvPr id="3" name="Title 2"/>
          <p:cNvSpPr>
            <a:spLocks noGrp="1"/>
          </p:cNvSpPr>
          <p:nvPr>
            <p:ph type="title"/>
          </p:nvPr>
        </p:nvSpPr>
        <p:spPr>
          <a:xfrm>
            <a:off x="128790" y="128790"/>
            <a:ext cx="8744754" cy="1288848"/>
          </a:xfrm>
        </p:spPr>
        <p:txBody>
          <a:bodyPr>
            <a:normAutofit/>
          </a:bodyPr>
          <a:lstStyle/>
          <a:p>
            <a:r>
              <a:rPr lang="en-US" sz="4000" b="1" dirty="0" smtClean="0">
                <a:solidFill>
                  <a:srgbClr val="FF0000"/>
                </a:solidFill>
                <a:latin typeface="Palatino Linotype" panose="02040502050505030304" pitchFamily="18" charset="0"/>
              </a:rPr>
              <a:t>IMPORTANT </a:t>
            </a:r>
            <a:r>
              <a:rPr lang="en-US" sz="4000" b="1" dirty="0">
                <a:solidFill>
                  <a:srgbClr val="FF0000"/>
                </a:solidFill>
                <a:latin typeface="Palatino Linotype" panose="02040502050505030304" pitchFamily="18" charset="0"/>
              </a:rPr>
              <a:t>FOR </a:t>
            </a:r>
            <a:r>
              <a:rPr lang="en-US" sz="4000" b="1" dirty="0" err="1">
                <a:solidFill>
                  <a:srgbClr val="FF0000"/>
                </a:solidFill>
                <a:latin typeface="Palatino Linotype" panose="02040502050505030304" pitchFamily="18" charset="0"/>
              </a:rPr>
              <a:t>CABE</a:t>
            </a:r>
            <a:r>
              <a:rPr lang="en-US" sz="4000" b="1" dirty="0" err="1" smtClean="0">
                <a:solidFill>
                  <a:schemeClr val="bg1"/>
                </a:solidFill>
                <a:latin typeface="Palatino Linotype" panose="02040502050505030304" pitchFamily="18" charset="0"/>
              </a:rPr>
              <a:t>xemptions</a:t>
            </a:r>
            <a:r>
              <a:rPr lang="en-US" sz="3200" i="1" dirty="0" smtClean="0">
                <a:solidFill>
                  <a:schemeClr val="bg1"/>
                </a:solidFill>
                <a:latin typeface="Palatino Linotype" panose="02040502050505030304" pitchFamily="18" charset="0"/>
              </a:rPr>
              <a:t/>
            </a:r>
            <a:br>
              <a:rPr lang="en-US" sz="3200" i="1" dirty="0" smtClean="0">
                <a:solidFill>
                  <a:schemeClr val="bg1"/>
                </a:solidFill>
                <a:latin typeface="Palatino Linotype" panose="02040502050505030304" pitchFamily="18" charset="0"/>
              </a:rPr>
            </a:br>
            <a:endParaRPr lang="en-US" sz="3200" dirty="0">
              <a:solidFill>
                <a:schemeClr val="bg1"/>
              </a:solidFill>
            </a:endParaRPr>
          </a:p>
        </p:txBody>
      </p:sp>
    </p:spTree>
    <p:extLst>
      <p:ext uri="{BB962C8B-B14F-4D97-AF65-F5344CB8AC3E}">
        <p14:creationId xmlns:p14="http://schemas.microsoft.com/office/powerpoint/2010/main" val="49792088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275009"/>
            <a:ext cx="7733763" cy="4712830"/>
          </a:xfrm>
        </p:spPr>
        <p:txBody>
          <a:bodyPr/>
          <a:lstStyle/>
          <a:p>
            <a:pPr marL="0" indent="0" algn="ctr">
              <a:buNone/>
            </a:pPr>
            <a:endParaRPr lang="en-US" sz="3600" dirty="0" smtClean="0">
              <a:solidFill>
                <a:schemeClr val="accent1"/>
              </a:solidFill>
              <a:latin typeface="Palatino Linotype" panose="02040502050505030304" pitchFamily="18" charset="0"/>
            </a:endParaRPr>
          </a:p>
          <a:p>
            <a:pPr marL="0" indent="0" algn="ctr">
              <a:buNone/>
            </a:pPr>
            <a:r>
              <a:rPr lang="en-US" sz="3600" b="1" dirty="0" smtClean="0">
                <a:solidFill>
                  <a:schemeClr val="accent6">
                    <a:lumMod val="75000"/>
                  </a:schemeClr>
                </a:solidFill>
                <a:latin typeface="Palatino Linotype" panose="02040502050505030304" pitchFamily="18" charset="0"/>
              </a:rPr>
              <a:t>Garcia</a:t>
            </a:r>
            <a:r>
              <a:rPr lang="en-US" sz="3600" b="1" dirty="0">
                <a:solidFill>
                  <a:schemeClr val="accent6">
                    <a:lumMod val="75000"/>
                  </a:schemeClr>
                </a:solidFill>
                <a:latin typeface="Palatino Linotype" panose="02040502050505030304" pitchFamily="18" charset="0"/>
              </a:rPr>
              <a:t>, Hernández, Sawhney &amp; Bermudez, </a:t>
            </a:r>
            <a:r>
              <a:rPr lang="en-US" sz="3600" b="1" dirty="0" smtClean="0">
                <a:solidFill>
                  <a:schemeClr val="accent6">
                    <a:lumMod val="75000"/>
                  </a:schemeClr>
                </a:solidFill>
                <a:latin typeface="Palatino Linotype" panose="02040502050505030304" pitchFamily="18" charset="0"/>
              </a:rPr>
              <a:t>LLP</a:t>
            </a:r>
          </a:p>
          <a:p>
            <a:pPr marL="0" indent="0" algn="ctr">
              <a:buNone/>
            </a:pPr>
            <a:endParaRPr lang="en-US" sz="3600" u="sng" smtClean="0">
              <a:solidFill>
                <a:schemeClr val="accent1"/>
              </a:solidFill>
              <a:latin typeface="Palatino Linotype" panose="02040502050505030304" pitchFamily="18" charset="0"/>
            </a:endParaRPr>
          </a:p>
          <a:p>
            <a:pPr marL="0" indent="0" algn="ctr">
              <a:buNone/>
            </a:pPr>
            <a:r>
              <a:rPr lang="en-US" sz="3600" u="sng" smtClean="0">
                <a:solidFill>
                  <a:schemeClr val="accent1"/>
                </a:solidFill>
                <a:latin typeface="Palatino Linotype" panose="02040502050505030304" pitchFamily="18" charset="0"/>
              </a:rPr>
              <a:t>www.ghsblaw.com</a:t>
            </a:r>
            <a:endParaRPr lang="en-US" sz="3600" dirty="0">
              <a:solidFill>
                <a:schemeClr val="accent1"/>
              </a:solidFill>
              <a:latin typeface="Palatino Linotype" panose="02040502050505030304" pitchFamily="18" charset="0"/>
            </a:endParaRPr>
          </a:p>
        </p:txBody>
      </p:sp>
    </p:spTree>
    <p:extLst>
      <p:ext uri="{BB962C8B-B14F-4D97-AF65-F5344CB8AC3E}">
        <p14:creationId xmlns:p14="http://schemas.microsoft.com/office/powerpoint/2010/main" val="4057889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CABE’s Role</a:t>
            </a:r>
            <a:endParaRPr lang="en-US" dirty="0"/>
          </a:p>
        </p:txBody>
      </p:sp>
      <p:sp>
        <p:nvSpPr>
          <p:cNvPr id="3" name="Content Placeholder 2"/>
          <p:cNvSpPr>
            <a:spLocks noGrp="1"/>
          </p:cNvSpPr>
          <p:nvPr>
            <p:ph sz="half" idx="1"/>
          </p:nvPr>
        </p:nvSpPr>
        <p:spPr/>
        <p:txBody>
          <a:bodyPr/>
          <a:lstStyle/>
          <a:p>
            <a:r>
              <a:rPr lang="en-US" dirty="0" smtClean="0"/>
              <a:t>June –September</a:t>
            </a:r>
          </a:p>
          <a:p>
            <a:endParaRPr lang="en-US" dirty="0" smtClean="0"/>
          </a:p>
          <a:p>
            <a:pPr lvl="1"/>
            <a:r>
              <a:rPr lang="en-US" sz="2800" dirty="0" smtClean="0"/>
              <a:t>Advisory Committee--$10,000</a:t>
            </a:r>
          </a:p>
          <a:p>
            <a:pPr lvl="1"/>
            <a:r>
              <a:rPr lang="en-US" sz="2800" dirty="0" smtClean="0"/>
              <a:t>Board Resolutions</a:t>
            </a:r>
          </a:p>
          <a:p>
            <a:pPr lvl="1"/>
            <a:r>
              <a:rPr lang="en-US" sz="2800" dirty="0" smtClean="0"/>
              <a:t>Endorsements</a:t>
            </a:r>
          </a:p>
          <a:p>
            <a:pPr lvl="1"/>
            <a:r>
              <a:rPr lang="en-US" sz="2800" dirty="0" smtClean="0"/>
              <a:t>Fund Raising</a:t>
            </a:r>
          </a:p>
          <a:p>
            <a:pPr lvl="1"/>
            <a:r>
              <a:rPr lang="en-US" sz="2800" smtClean="0"/>
              <a:t>Public Awareness</a:t>
            </a:r>
            <a:endParaRPr lang="en-US" sz="2800" dirty="0" smtClean="0"/>
          </a:p>
          <a:p>
            <a:endParaRPr lang="en-US" dirty="0"/>
          </a:p>
        </p:txBody>
      </p:sp>
    </p:spTree>
    <p:extLst>
      <p:ext uri="{BB962C8B-B14F-4D97-AF65-F5344CB8AC3E}">
        <p14:creationId xmlns:p14="http://schemas.microsoft.com/office/powerpoint/2010/main" val="803730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646</TotalTime>
  <Words>1971</Words>
  <Application>Microsoft Macintosh PowerPoint</Application>
  <PresentationFormat>On-screen Show (4:3)</PresentationFormat>
  <Paragraphs>232</Paragraphs>
  <Slides>33</Slides>
  <Notes>10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CABE BOARD OF DIRECTORS</vt:lpstr>
      <vt:lpstr>FEDERAL </vt:lpstr>
      <vt:lpstr>STATE</vt:lpstr>
      <vt:lpstr>PowerPoint Presentation</vt:lpstr>
      <vt:lpstr>Key Bills-June 2016</vt:lpstr>
      <vt:lpstr>Key Bills – June 2016</vt:lpstr>
      <vt:lpstr>Key Bills June 2016</vt:lpstr>
      <vt:lpstr>Key Bills – June 2016</vt:lpstr>
      <vt:lpstr>Key Bills – June 2016</vt:lpstr>
      <vt:lpstr>Key Bills – June 2016</vt:lpstr>
      <vt:lpstr>Key Bills – June 2016</vt:lpstr>
      <vt:lpstr>EdGE Initiative</vt:lpstr>
      <vt:lpstr>CA Ed.G.E Overview</vt:lpstr>
      <vt:lpstr>What does it (really) do?</vt:lpstr>
      <vt:lpstr>Campaign Update</vt:lpstr>
      <vt:lpstr>PowerPoint Presentation</vt:lpstr>
      <vt:lpstr>Endorsers </vt:lpstr>
      <vt:lpstr>ACTION STEPS</vt:lpstr>
      <vt:lpstr>RESOLUTION PROCEDURES</vt:lpstr>
      <vt:lpstr>DOCUMENT REVIEW</vt:lpstr>
      <vt:lpstr>Lobbying Rules  for Nonprofits   CABE Board Meeting November 15, 2014 </vt:lpstr>
      <vt:lpstr>Relevant Laws </vt:lpstr>
      <vt:lpstr>Federal Tax Law</vt:lpstr>
      <vt:lpstr>Federal Tax Law</vt:lpstr>
      <vt:lpstr>501(h) Expenditure Test</vt:lpstr>
      <vt:lpstr>501(h) Expenditure Test</vt:lpstr>
      <vt:lpstr>501(h) Expenditure Test</vt:lpstr>
      <vt:lpstr>501(h) Expenditure Test</vt:lpstr>
      <vt:lpstr>Federal Law</vt:lpstr>
      <vt:lpstr>IMPORTANT FOR CABE</vt:lpstr>
      <vt:lpstr>IMPORTANT FOR CABExemptions </vt:lpstr>
      <vt:lpstr>PowerPoint Presentation</vt:lpstr>
      <vt:lpstr>CABE’s Role</vt:lpstr>
    </vt:vector>
  </TitlesOfParts>
  <Manager/>
  <Company>ELLLI</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we know about the Lara Initiative  (Ed.G.E.)</dc:title>
  <dc:subject/>
  <dc:creator>JAN GUSTAFSON COREA, CABE</dc:creator>
  <cp:keywords/>
  <dc:description/>
  <cp:lastModifiedBy>Jan Gustafson-Corea</cp:lastModifiedBy>
  <cp:revision>21</cp:revision>
  <dcterms:created xsi:type="dcterms:W3CDTF">2016-02-23T21:18:02Z</dcterms:created>
  <dcterms:modified xsi:type="dcterms:W3CDTF">2016-06-24T14:26:25Z</dcterms:modified>
  <cp:category/>
</cp:coreProperties>
</file>