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Lst>
  <p:notesMasterIdLst>
    <p:notesMasterId r:id="rId27"/>
  </p:notesMasterIdLst>
  <p:handoutMasterIdLst>
    <p:handoutMasterId r:id="rId28"/>
  </p:handoutMasterIdLst>
  <p:sldIdLst>
    <p:sldId id="701" r:id="rId2"/>
    <p:sldId id="853" r:id="rId3"/>
    <p:sldId id="852" r:id="rId4"/>
    <p:sldId id="845" r:id="rId5"/>
    <p:sldId id="847" r:id="rId6"/>
    <p:sldId id="848" r:id="rId7"/>
    <p:sldId id="849" r:id="rId8"/>
    <p:sldId id="850" r:id="rId9"/>
    <p:sldId id="846" r:id="rId10"/>
    <p:sldId id="851" r:id="rId11"/>
    <p:sldId id="826" r:id="rId12"/>
    <p:sldId id="818" r:id="rId13"/>
    <p:sldId id="819" r:id="rId14"/>
    <p:sldId id="820" r:id="rId15"/>
    <p:sldId id="821" r:id="rId16"/>
    <p:sldId id="835" r:id="rId17"/>
    <p:sldId id="836" r:id="rId18"/>
    <p:sldId id="837" r:id="rId19"/>
    <p:sldId id="838" r:id="rId20"/>
    <p:sldId id="839" r:id="rId21"/>
    <p:sldId id="840" r:id="rId22"/>
    <p:sldId id="827" r:id="rId23"/>
    <p:sldId id="811" r:id="rId24"/>
    <p:sldId id="843" r:id="rId25"/>
    <p:sldId id="842" r:id="rId26"/>
  </p:sldIdLst>
  <p:sldSz cx="9144000" cy="6858000" type="screen4x3"/>
  <p:notesSz cx="7019925" cy="9305925"/>
  <p:defaultTextStyle>
    <a:defPPr>
      <a:defRPr lang="en-US"/>
    </a:defPPr>
    <a:lvl1pPr algn="l" defTabSz="457200" rtl="0" fontAlgn="base">
      <a:spcBef>
        <a:spcPct val="0"/>
      </a:spcBef>
      <a:spcAft>
        <a:spcPct val="0"/>
      </a:spcAft>
      <a:defRPr kern="1200">
        <a:solidFill>
          <a:schemeClr val="tx1"/>
        </a:solidFill>
        <a:latin typeface="Tw Cen MT" pitchFamily="34" charset="0"/>
        <a:ea typeface="+mn-ea"/>
        <a:cs typeface="Arial" charset="0"/>
      </a:defRPr>
    </a:lvl1pPr>
    <a:lvl2pPr marL="457200" algn="l" defTabSz="457200" rtl="0" fontAlgn="base">
      <a:spcBef>
        <a:spcPct val="0"/>
      </a:spcBef>
      <a:spcAft>
        <a:spcPct val="0"/>
      </a:spcAft>
      <a:defRPr kern="1200">
        <a:solidFill>
          <a:schemeClr val="tx1"/>
        </a:solidFill>
        <a:latin typeface="Tw Cen MT" pitchFamily="34" charset="0"/>
        <a:ea typeface="+mn-ea"/>
        <a:cs typeface="Arial" charset="0"/>
      </a:defRPr>
    </a:lvl2pPr>
    <a:lvl3pPr marL="914400" algn="l" defTabSz="457200" rtl="0" fontAlgn="base">
      <a:spcBef>
        <a:spcPct val="0"/>
      </a:spcBef>
      <a:spcAft>
        <a:spcPct val="0"/>
      </a:spcAft>
      <a:defRPr kern="1200">
        <a:solidFill>
          <a:schemeClr val="tx1"/>
        </a:solidFill>
        <a:latin typeface="Tw Cen MT" pitchFamily="34" charset="0"/>
        <a:ea typeface="+mn-ea"/>
        <a:cs typeface="Arial" charset="0"/>
      </a:defRPr>
    </a:lvl3pPr>
    <a:lvl4pPr marL="1371600" algn="l" defTabSz="457200" rtl="0" fontAlgn="base">
      <a:spcBef>
        <a:spcPct val="0"/>
      </a:spcBef>
      <a:spcAft>
        <a:spcPct val="0"/>
      </a:spcAft>
      <a:defRPr kern="1200">
        <a:solidFill>
          <a:schemeClr val="tx1"/>
        </a:solidFill>
        <a:latin typeface="Tw Cen MT" pitchFamily="34" charset="0"/>
        <a:ea typeface="+mn-ea"/>
        <a:cs typeface="Arial" charset="0"/>
      </a:defRPr>
    </a:lvl4pPr>
    <a:lvl5pPr marL="1828800" algn="l" defTabSz="457200" rtl="0" fontAlgn="base">
      <a:spcBef>
        <a:spcPct val="0"/>
      </a:spcBef>
      <a:spcAft>
        <a:spcPct val="0"/>
      </a:spcAft>
      <a:defRPr kern="1200">
        <a:solidFill>
          <a:schemeClr val="tx1"/>
        </a:solidFill>
        <a:latin typeface="Tw Cen MT" pitchFamily="34" charset="0"/>
        <a:ea typeface="+mn-ea"/>
        <a:cs typeface="Arial" charset="0"/>
      </a:defRPr>
    </a:lvl5pPr>
    <a:lvl6pPr marL="2286000" algn="l" defTabSz="914400" rtl="0" eaLnBrk="1" latinLnBrk="0" hangingPunct="1">
      <a:defRPr kern="1200">
        <a:solidFill>
          <a:schemeClr val="tx1"/>
        </a:solidFill>
        <a:latin typeface="Tw Cen MT" pitchFamily="34" charset="0"/>
        <a:ea typeface="+mn-ea"/>
        <a:cs typeface="Arial" charset="0"/>
      </a:defRPr>
    </a:lvl6pPr>
    <a:lvl7pPr marL="2743200" algn="l" defTabSz="914400" rtl="0" eaLnBrk="1" latinLnBrk="0" hangingPunct="1">
      <a:defRPr kern="1200">
        <a:solidFill>
          <a:schemeClr val="tx1"/>
        </a:solidFill>
        <a:latin typeface="Tw Cen MT" pitchFamily="34" charset="0"/>
        <a:ea typeface="+mn-ea"/>
        <a:cs typeface="Arial" charset="0"/>
      </a:defRPr>
    </a:lvl7pPr>
    <a:lvl8pPr marL="3200400" algn="l" defTabSz="914400" rtl="0" eaLnBrk="1" latinLnBrk="0" hangingPunct="1">
      <a:defRPr kern="1200">
        <a:solidFill>
          <a:schemeClr val="tx1"/>
        </a:solidFill>
        <a:latin typeface="Tw Cen MT" pitchFamily="34" charset="0"/>
        <a:ea typeface="+mn-ea"/>
        <a:cs typeface="Arial" charset="0"/>
      </a:defRPr>
    </a:lvl8pPr>
    <a:lvl9pPr marL="3657600" algn="l" defTabSz="914400" rtl="0" eaLnBrk="1" latinLnBrk="0" hangingPunct="1">
      <a:defRPr kern="1200">
        <a:solidFill>
          <a:schemeClr val="tx1"/>
        </a:solidFill>
        <a:latin typeface="Tw Cen MT"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nathan Schorr" initials="JS" lastIdx="1" clrIdx="0"/>
  <p:cmAuthor id="1" name="Kathy Zantal-Wiener" initials="KZW" lastIdx="3" clrIdx="1"/>
  <p:cmAuthor id="2" name="Marisa Pelczar" initials="MP"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5B0"/>
    <a:srgbClr val="038A00"/>
    <a:srgbClr val="333333"/>
    <a:srgbClr val="1BA3C3"/>
    <a:srgbClr val="38C3E4"/>
    <a:srgbClr val="666666"/>
    <a:srgbClr val="0C47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2" autoAdjust="0"/>
    <p:restoredTop sz="92007" autoAdjust="0"/>
  </p:normalViewPr>
  <p:slideViewPr>
    <p:cSldViewPr snapToObjects="1">
      <p:cViewPr>
        <p:scale>
          <a:sx n="80" d="100"/>
          <a:sy n="80" d="100"/>
        </p:scale>
        <p:origin x="-138" y="-21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12" d="100"/>
        <a:sy n="112" d="100"/>
      </p:scale>
      <p:origin x="0" y="0"/>
    </p:cViewPr>
  </p:sorterViewPr>
  <p:notesViewPr>
    <p:cSldViewPr snapToGrid="0" snapToObjects="1">
      <p:cViewPr varScale="1">
        <p:scale>
          <a:sx n="68" d="100"/>
          <a:sy n="68" d="100"/>
        </p:scale>
        <p:origin x="-1752" y="-108"/>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LMCI-DATA01\ContractFolders\NCELA\LIBI%20REQUESTS\State%20Specific%20PPT\California%20PPT\California%20PPT%20Data%20File%206%207%202016.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LMCI-DATA01\ContractFolders\NCELA\LIBI%20REQUESTS\State%20Specific%20PPT\California%20PPT\California%20PPT%20Data%20File%206%207%202016.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oleObject" Target="file:///\\LMCI-DATA01\ContractFolders\NCELA\LIBI%20REQUESTS\State%20Specific%20PPT\California%20PPT\California%20PPT%20Data%20File%206%207%202016.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'California ELPercent Graph'!$A$2</c:f>
              <c:strCache>
                <c:ptCount val="1"/>
                <c:pt idx="0">
                  <c:v>California</c:v>
                </c:pt>
              </c:strCache>
            </c:strRef>
          </c:tx>
          <c:spPr>
            <a:solidFill>
              <a:srgbClr val="0C47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'California ELPercent Graph'!$D$2</c:f>
              <c:numCache>
                <c:formatCode>0.0%</c:formatCode>
                <c:ptCount val="1"/>
                <c:pt idx="0">
                  <c:v>0.22661368200027646</c:v>
                </c:pt>
              </c:numCache>
            </c:numRef>
          </c:val>
          <c:extLst xmlns:c16r2="http://schemas.microsoft.com/office/drawing/2015/06/chart">
            <c:ext xmlns:c16="http://schemas.microsoft.com/office/drawing/2014/chart" uri="{C3380CC4-5D6E-409C-BE32-E72D297353CC}">
              <c16:uniqueId val="{00000000-BA35-4374-BCB5-42296E7D6090}"/>
            </c:ext>
          </c:extLst>
        </c:ser>
        <c:ser>
          <c:idx val="1"/>
          <c:order val="1"/>
          <c:tx>
            <c:strRef>
              <c:f>'California ELPercent Graph'!$A$3</c:f>
              <c:strCache>
                <c:ptCount val="1"/>
                <c:pt idx="0">
                  <c:v>United States</c:v>
                </c:pt>
              </c:strCache>
            </c:strRef>
          </c:tx>
          <c:spPr>
            <a:solidFill>
              <a:srgbClr val="038A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'California ELPercent Graph'!$D$3</c:f>
              <c:numCache>
                <c:formatCode>0.0%</c:formatCode>
                <c:ptCount val="1"/>
                <c:pt idx="0">
                  <c:v>8.9219340986672321E-2</c:v>
                </c:pt>
              </c:numCache>
            </c:numRef>
          </c:val>
          <c:extLst xmlns:c16r2="http://schemas.microsoft.com/office/drawing/2015/06/chart">
            <c:ext xmlns:c16="http://schemas.microsoft.com/office/drawing/2014/chart" uri="{C3380CC4-5D6E-409C-BE32-E72D297353CC}">
              <c16:uniqueId val="{00000001-BA35-4374-BCB5-42296E7D6090}"/>
            </c:ext>
          </c:extLst>
        </c:ser>
        <c:dLbls>
          <c:showLegendKey val="0"/>
          <c:showVal val="0"/>
          <c:showCatName val="0"/>
          <c:showSerName val="0"/>
          <c:showPercent val="0"/>
          <c:showBubbleSize val="0"/>
        </c:dLbls>
        <c:gapWidth val="100"/>
        <c:overlap val="-27"/>
        <c:axId val="86435328"/>
        <c:axId val="86436864"/>
      </c:barChart>
      <c:catAx>
        <c:axId val="86435328"/>
        <c:scaling>
          <c:orientation val="minMax"/>
        </c:scaling>
        <c:delete val="1"/>
        <c:axPos val="b"/>
        <c:numFmt formatCode="General" sourceLinked="1"/>
        <c:majorTickMark val="none"/>
        <c:minorTickMark val="none"/>
        <c:tickLblPos val="nextTo"/>
        <c:crossAx val="86436864"/>
        <c:crosses val="autoZero"/>
        <c:auto val="1"/>
        <c:lblAlgn val="ctr"/>
        <c:lblOffset val="100"/>
        <c:noMultiLvlLbl val="0"/>
      </c:catAx>
      <c:valAx>
        <c:axId val="8643686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86435328"/>
        <c:crosses val="autoZero"/>
        <c:crossBetween val="between"/>
      </c:valAx>
      <c:spPr>
        <a:noFill/>
        <a:ln>
          <a:noFill/>
        </a:ln>
        <a:effectLst/>
      </c:spPr>
    </c:plotArea>
    <c:legend>
      <c:legendPos val="b"/>
      <c:layout>
        <c:manualLayout>
          <c:xMode val="edge"/>
          <c:yMode val="edge"/>
          <c:x val="0.22134891426655431"/>
          <c:y val="0.9220164867663031"/>
          <c:w val="0.6239351373617591"/>
          <c:h val="7.7983513233696941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518300521986956E-2"/>
          <c:y val="2.0354807726273402E-2"/>
          <c:w val="0.91568324885779651"/>
          <c:h val="0.81454408056640049"/>
        </c:manualLayout>
      </c:layout>
      <c:lineChart>
        <c:grouping val="standard"/>
        <c:varyColors val="0"/>
        <c:ser>
          <c:idx val="0"/>
          <c:order val="0"/>
          <c:tx>
            <c:strRef>
              <c:f>Sheet1!$B$1</c:f>
              <c:strCache>
                <c:ptCount val="1"/>
                <c:pt idx="0">
                  <c:v>California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6493053589425292E-2"/>
                  <c:y val="3.904726900827761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985-4E50-84A8-CCD73BCCB6D1}"/>
                </c:ext>
              </c:extLst>
            </c:dLbl>
            <c:dLbl>
              <c:idx val="1"/>
              <c:layout>
                <c:manualLayout>
                  <c:x val="-2.9939660572629114E-2"/>
                  <c:y val="3.63769173965627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985-4E50-84A8-CCD73BCCB6D1}"/>
                </c:ext>
              </c:extLst>
            </c:dLbl>
            <c:dLbl>
              <c:idx val="2"/>
              <c:layout>
                <c:manualLayout>
                  <c:x val="-3.4998670719596489E-2"/>
                  <c:y val="2.836586256141808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985-4E50-84A8-CCD73BCCB6D1}"/>
                </c:ext>
              </c:extLst>
            </c:dLbl>
            <c:dLbl>
              <c:idx val="3"/>
              <c:layout>
                <c:manualLayout>
                  <c:x val="-3.4998670719596489E-2"/>
                  <c:y val="2.836586256141808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985-4E50-84A8-CCD73BCCB6D1}"/>
                </c:ext>
              </c:extLst>
            </c:dLbl>
            <c:dLbl>
              <c:idx val="4"/>
              <c:layout>
                <c:manualLayout>
                  <c:x val="-3.4887770391758104E-2"/>
                  <c:y val="3.103621417313293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4.70419257832407E-2"/>
                      <c:h val="4.8720670287691489E-2"/>
                    </c:manualLayout>
                  </c15:layout>
                </c:ext>
                <c:ext xmlns:c16="http://schemas.microsoft.com/office/drawing/2014/chart" uri="{C3380CC4-5D6E-409C-BE32-E72D297353CC}">
                  <c16:uniqueId val="{00000004-3985-4E50-84A8-CCD73BCCB6D1}"/>
                </c:ext>
              </c:extLst>
            </c:dLbl>
            <c:dLbl>
              <c:idx val="5"/>
              <c:layout>
                <c:manualLayout>
                  <c:x val="-3.0272425036583894E-2"/>
                  <c:y val="2.836586256141806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3985-4E50-84A8-CCD73BCCB6D1}"/>
                </c:ext>
              </c:extLst>
            </c:dLbl>
            <c:dLbl>
              <c:idx val="6"/>
              <c:layout>
                <c:manualLayout>
                  <c:x val="-3.8223477047123679E-2"/>
                  <c:y val="2.569551094970321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985-4E50-84A8-CCD73BCCB6D1}"/>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Sheet1!$B$2:$B$8</c:f>
              <c:numCache>
                <c:formatCode>General</c:formatCode>
                <c:ptCount val="7"/>
                <c:pt idx="0">
                  <c:v>215</c:v>
                </c:pt>
                <c:pt idx="1">
                  <c:v>217</c:v>
                </c:pt>
                <c:pt idx="2">
                  <c:v>220</c:v>
                </c:pt>
                <c:pt idx="3">
                  <c:v>220</c:v>
                </c:pt>
                <c:pt idx="4">
                  <c:v>223</c:v>
                </c:pt>
                <c:pt idx="5">
                  <c:v>223</c:v>
                </c:pt>
                <c:pt idx="6">
                  <c:v>224</c:v>
                </c:pt>
              </c:numCache>
            </c:numRef>
          </c:val>
          <c:smooth val="0"/>
          <c:extLst xmlns:c16r2="http://schemas.microsoft.com/office/drawing/2015/06/chart">
            <c:ext xmlns:c16="http://schemas.microsoft.com/office/drawing/2014/chart" uri="{C3380CC4-5D6E-409C-BE32-E72D297353CC}">
              <c16:uniqueId val="{00000000-E6D4-4FBA-B809-C9CF6963C603}"/>
            </c:ext>
          </c:extLst>
        </c:ser>
        <c:ser>
          <c:idx val="1"/>
          <c:order val="1"/>
          <c:tx>
            <c:strRef>
              <c:f>Sheet1!$C$1</c:f>
              <c:strCache>
                <c:ptCount val="1"/>
                <c:pt idx="0">
                  <c:v>U.S.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2.6493053589425292E-2"/>
                  <c:y val="-2.5695510949703192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985-4E50-84A8-CCD73BCCB6D1}"/>
                </c:ext>
              </c:extLst>
            </c:dLbl>
            <c:dLbl>
              <c:idx val="1"/>
              <c:layout>
                <c:manualLayout>
                  <c:x val="-4.1017124229442682E-2"/>
                  <c:y val="-3.582960044811446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6D4-4FBA-B809-C9CF6963C603}"/>
                </c:ext>
              </c:extLst>
            </c:dLbl>
            <c:dLbl>
              <c:idx val="2"/>
              <c:layout>
                <c:manualLayout>
                  <c:x val="-3.3386267555832953E-2"/>
                  <c:y val="-3.103621417313298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985-4E50-84A8-CCD73BCCB6D1}"/>
                </c:ext>
              </c:extLst>
            </c:dLbl>
            <c:dLbl>
              <c:idx val="3"/>
              <c:layout>
                <c:manualLayout>
                  <c:x val="-3.4998670719596489E-2"/>
                  <c:y val="-3.904726900827769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985-4E50-84A8-CCD73BCCB6D1}"/>
                </c:ext>
              </c:extLst>
            </c:dLbl>
            <c:dLbl>
              <c:idx val="4"/>
              <c:layout>
                <c:manualLayout>
                  <c:x val="-3.650023703596128E-2"/>
                  <c:y val="-2.836586256141809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985-4E50-84A8-CCD73BCCB6D1}"/>
                </c:ext>
              </c:extLst>
            </c:dLbl>
            <c:dLbl>
              <c:idx val="5"/>
              <c:layout>
                <c:manualLayout>
                  <c:x val="-3.0272425036583894E-2"/>
                  <c:y val="-2.569551094970321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3985-4E50-84A8-CCD73BCCB6D1}"/>
                </c:ext>
              </c:extLst>
            </c:dLbl>
            <c:dLbl>
              <c:idx val="6"/>
              <c:layout>
                <c:manualLayout>
                  <c:x val="-3.6611073883360143E-2"/>
                  <c:y val="-2.836586256141808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3985-4E50-84A8-CCD73BCCB6D1}"/>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Sheet1!$C$2:$C$8</c:f>
              <c:numCache>
                <c:formatCode>General</c:formatCode>
                <c:ptCount val="7"/>
                <c:pt idx="0">
                  <c:v>219</c:v>
                </c:pt>
                <c:pt idx="1">
                  <c:v>220</c:v>
                </c:pt>
                <c:pt idx="2">
                  <c:v>223</c:v>
                </c:pt>
                <c:pt idx="3">
                  <c:v>223</c:v>
                </c:pt>
                <c:pt idx="4">
                  <c:v>224</c:v>
                </c:pt>
                <c:pt idx="5">
                  <c:v>225</c:v>
                </c:pt>
                <c:pt idx="6">
                  <c:v>225</c:v>
                </c:pt>
              </c:numCache>
            </c:numRef>
          </c:val>
          <c:smooth val="0"/>
          <c:extLst xmlns:c16r2="http://schemas.microsoft.com/office/drawing/2015/06/chart">
            <c:ext xmlns:c16="http://schemas.microsoft.com/office/drawing/2014/chart" uri="{C3380CC4-5D6E-409C-BE32-E72D297353CC}">
              <c16:uniqueId val="{00000002-E6D4-4FBA-B809-C9CF6963C603}"/>
            </c:ext>
          </c:extLst>
        </c:ser>
        <c:ser>
          <c:idx val="2"/>
          <c:order val="2"/>
          <c:tx>
            <c:strRef>
              <c:f>Sheet1!$D$1</c:f>
              <c:strCache>
                <c:ptCount val="1"/>
                <c:pt idx="0">
                  <c:v>California ELs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6167472572006497E-2"/>
                  <c:y val="3.038187289630961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3985-4E50-84A8-CCD73BCCB6D1}"/>
                </c:ext>
              </c:extLst>
            </c:dLbl>
            <c:dLbl>
              <c:idx val="1"/>
              <c:layout>
                <c:manualLayout>
                  <c:x val="-3.8838856427813505E-2"/>
                  <c:y val="3.305222450802450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09B-4A9F-8267-743FD91EFB8F}"/>
                </c:ext>
              </c:extLst>
            </c:dLbl>
            <c:dLbl>
              <c:idx val="2"/>
              <c:layout>
                <c:manualLayout>
                  <c:x val="-3.3386267555832953E-2"/>
                  <c:y val="3.038187289630961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3985-4E50-84A8-CCD73BCCB6D1}"/>
                </c:ext>
              </c:extLst>
            </c:dLbl>
            <c:dLbl>
              <c:idx val="3"/>
              <c:layout>
                <c:manualLayout>
                  <c:x val="-3.4333268752566315E-2"/>
                  <c:y val="3.038187289630951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3985-4E50-84A8-CCD73BCCB6D1}"/>
                </c:ext>
              </c:extLst>
            </c:dLbl>
            <c:dLbl>
              <c:idx val="4"/>
              <c:layout>
                <c:manualLayout>
                  <c:x val="-3.4887833872197627E-2"/>
                  <c:y val="3.305222450802450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3985-4E50-84A8-CCD73BCCB6D1}"/>
                </c:ext>
              </c:extLst>
            </c:dLbl>
            <c:dLbl>
              <c:idx val="5"/>
              <c:layout>
                <c:manualLayout>
                  <c:x val="-3.9946844019164998E-2"/>
                  <c:y val="3.305222450802450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3985-4E50-84A8-CCD73BCCB6D1}"/>
                </c:ext>
              </c:extLst>
            </c:dLbl>
            <c:dLbl>
              <c:idx val="6"/>
              <c:layout>
                <c:manualLayout>
                  <c:x val="-3.5614050100286399E-2"/>
                  <c:y val="3.572257611973940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3985-4E50-84A8-CCD73BCCB6D1}"/>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Sheet1!$D$2:$D$8</c:f>
              <c:numCache>
                <c:formatCode>General</c:formatCode>
                <c:ptCount val="7"/>
                <c:pt idx="0">
                  <c:v>184</c:v>
                </c:pt>
                <c:pt idx="1">
                  <c:v>183</c:v>
                </c:pt>
                <c:pt idx="2">
                  <c:v>184</c:v>
                </c:pt>
                <c:pt idx="3">
                  <c:v>184</c:v>
                </c:pt>
                <c:pt idx="4">
                  <c:v>186</c:v>
                </c:pt>
                <c:pt idx="5">
                  <c:v>182</c:v>
                </c:pt>
                <c:pt idx="6">
                  <c:v>183</c:v>
                </c:pt>
              </c:numCache>
            </c:numRef>
          </c:val>
          <c:smooth val="0"/>
          <c:extLst xmlns:c16r2="http://schemas.microsoft.com/office/drawing/2015/06/chart">
            <c:ext xmlns:c16="http://schemas.microsoft.com/office/drawing/2014/chart" uri="{C3380CC4-5D6E-409C-BE32-E72D297353CC}">
              <c16:uniqueId val="{00000003-E6D4-4FBA-B809-C9CF6963C603}"/>
            </c:ext>
          </c:extLst>
        </c:ser>
        <c:ser>
          <c:idx val="3"/>
          <c:order val="3"/>
          <c:tx>
            <c:strRef>
              <c:f>Sheet1!$E$1</c:f>
              <c:strCache>
                <c:ptCount val="1"/>
                <c:pt idx="0">
                  <c:v>U.S. ELs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4555069408242961E-2"/>
                  <c:y val="-3.305222450802460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3985-4E50-84A8-CCD73BCCB6D1}"/>
                </c:ext>
              </c:extLst>
            </c:dLbl>
            <c:dLbl>
              <c:idx val="1"/>
              <c:layout>
                <c:manualLayout>
                  <c:x val="-3.1009940782906829E-2"/>
                  <c:y val="-3.106964613425612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6D4-4FBA-B809-C9CF6963C603}"/>
                </c:ext>
              </c:extLst>
            </c:dLbl>
            <c:dLbl>
              <c:idx val="2"/>
              <c:layout>
                <c:manualLayout>
                  <c:x val="-3.3386267555832953E-2"/>
                  <c:y val="-3.305222450802450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3985-4E50-84A8-CCD73BCCB6D1}"/>
                </c:ext>
              </c:extLst>
            </c:dLbl>
            <c:dLbl>
              <c:idx val="3"/>
              <c:layout>
                <c:manualLayout>
                  <c:x val="-3.4998670719596489E-2"/>
                  <c:y val="-3.038187289630961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3985-4E50-84A8-CCD73BCCB6D1}"/>
                </c:ext>
              </c:extLst>
            </c:dLbl>
            <c:dLbl>
              <c:idx val="4"/>
              <c:layout>
                <c:manualLayout>
                  <c:x val="-3.650023703596128E-2"/>
                  <c:y val="-3.038187289630961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3985-4E50-84A8-CCD73BCCB6D1}"/>
                </c:ext>
              </c:extLst>
            </c:dLbl>
            <c:dLbl>
              <c:idx val="5"/>
              <c:layout>
                <c:manualLayout>
                  <c:x val="-3.9392278899533686E-2"/>
                  <c:y val="-4.1063279343169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3985-4E50-84A8-CCD73BCCB6D1}"/>
                </c:ext>
              </c:extLst>
            </c:dLbl>
            <c:dLbl>
              <c:idx val="6"/>
              <c:layout>
                <c:manualLayout>
                  <c:x val="-3.5614050100286399E-2"/>
                  <c:y val="-3.305222450802460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3985-4E50-84A8-CCD73BCCB6D1}"/>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Sheet1!$E$2:$E$8</c:f>
              <c:numCache>
                <c:formatCode>General</c:formatCode>
                <c:ptCount val="7"/>
                <c:pt idx="0">
                  <c:v>186</c:v>
                </c:pt>
                <c:pt idx="1">
                  <c:v>187</c:v>
                </c:pt>
                <c:pt idx="2">
                  <c:v>188</c:v>
                </c:pt>
                <c:pt idx="3">
                  <c:v>188</c:v>
                </c:pt>
                <c:pt idx="4">
                  <c:v>188</c:v>
                </c:pt>
                <c:pt idx="5">
                  <c:v>187</c:v>
                </c:pt>
                <c:pt idx="6">
                  <c:v>189</c:v>
                </c:pt>
              </c:numCache>
            </c:numRef>
          </c:val>
          <c:smooth val="0"/>
          <c:extLst xmlns:c16r2="http://schemas.microsoft.com/office/drawing/2015/06/chart">
            <c:ext xmlns:c16="http://schemas.microsoft.com/office/drawing/2014/chart" uri="{C3380CC4-5D6E-409C-BE32-E72D297353CC}">
              <c16:uniqueId val="{00000005-E6D4-4FBA-B809-C9CF6963C603}"/>
            </c:ext>
          </c:extLst>
        </c:ser>
        <c:dLbls>
          <c:showLegendKey val="0"/>
          <c:showVal val="0"/>
          <c:showCatName val="0"/>
          <c:showSerName val="0"/>
          <c:showPercent val="0"/>
          <c:showBubbleSize val="0"/>
        </c:dLbls>
        <c:marker val="1"/>
        <c:smooth val="0"/>
        <c:axId val="7234688"/>
        <c:axId val="7236224"/>
      </c:lineChart>
      <c:catAx>
        <c:axId val="723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7236224"/>
        <c:crosses val="autoZero"/>
        <c:auto val="1"/>
        <c:lblAlgn val="ctr"/>
        <c:lblOffset val="100"/>
        <c:noMultiLvlLbl val="0"/>
      </c:catAx>
      <c:valAx>
        <c:axId val="7236224"/>
        <c:scaling>
          <c:orientation val="minMax"/>
          <c:max val="235"/>
          <c:min val="1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7234688"/>
        <c:crosses val="autoZero"/>
        <c:crossBetween val="between"/>
      </c:valAx>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'NAEP 8 READING Graph'!$B$1</c:f>
              <c:strCache>
                <c:ptCount val="1"/>
                <c:pt idx="0">
                  <c:v>California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5015660547394439E-2"/>
                  <c:y val="3.471455635385718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D2FD-4353-BDC8-846A8D38D9E0}"/>
                </c:ext>
              </c:extLst>
            </c:dLbl>
            <c:dLbl>
              <c:idx val="1"/>
              <c:layout>
                <c:manualLayout>
                  <c:x val="-3.3348248140375673E-2"/>
                  <c:y val="2.670350488758245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D2FD-4353-BDC8-846A8D38D9E0}"/>
                </c:ext>
              </c:extLst>
            </c:dLbl>
            <c:dLbl>
              <c:idx val="2"/>
              <c:layout>
                <c:manualLayout>
                  <c:x val="-3.3348248140375701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D2FD-4353-BDC8-846A8D38D9E0}"/>
                </c:ext>
              </c:extLst>
            </c:dLbl>
            <c:dLbl>
              <c:idx val="3"/>
              <c:layout>
                <c:manualLayout>
                  <c:x val="-2.8346010919319296E-2"/>
                  <c:y val="3.8720082086994526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4.864669132861521E-2"/>
                      <c:h val="5.6731701265577923E-2"/>
                    </c:manualLayout>
                  </c15:layout>
                </c:ext>
                <c:ext xmlns:c16="http://schemas.microsoft.com/office/drawing/2014/chart" uri="{C3380CC4-5D6E-409C-BE32-E72D297353CC}">
                  <c16:uniqueId val="{0000000E-D2FD-4353-BDC8-846A8D38D9E0}"/>
                </c:ext>
              </c:extLst>
            </c:dLbl>
            <c:dLbl>
              <c:idx val="4"/>
              <c:layout>
                <c:manualLayout>
                  <c:x val="-3.3348248140375646E-2"/>
                  <c:y val="2.670350488758245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D2FD-4353-BDC8-846A8D38D9E0}"/>
                </c:ext>
              </c:extLst>
            </c:dLbl>
            <c:dLbl>
              <c:idx val="5"/>
              <c:layout>
                <c:manualLayout>
                  <c:x val="-3.5015660547394425E-2"/>
                  <c:y val="3.204420586509896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D2FD-4353-BDC8-846A8D38D9E0}"/>
                </c:ext>
              </c:extLst>
            </c:dLbl>
            <c:dLbl>
              <c:idx val="6"/>
              <c:layout>
                <c:manualLayout>
                  <c:x val="-3.5015660547394425E-2"/>
                  <c:y val="3.204420586509894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D2FD-4353-BDC8-846A8D38D9E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'NAEP 8 READING Graph'!$A$2:$A$8</c:f>
              <c:numCache>
                <c:formatCode>General</c:formatCode>
                <c:ptCount val="7"/>
                <c:pt idx="0">
                  <c:v>2003</c:v>
                </c:pt>
                <c:pt idx="1">
                  <c:v>2005</c:v>
                </c:pt>
                <c:pt idx="2">
                  <c:v>2007</c:v>
                </c:pt>
                <c:pt idx="3">
                  <c:v>2009</c:v>
                </c:pt>
                <c:pt idx="4">
                  <c:v>2011</c:v>
                </c:pt>
                <c:pt idx="5">
                  <c:v>2013</c:v>
                </c:pt>
                <c:pt idx="6">
                  <c:v>2015</c:v>
                </c:pt>
              </c:numCache>
            </c:numRef>
          </c:cat>
          <c:val>
            <c:numRef>
              <c:f>'NAEP 8 READING Graph'!$B$2:$B$8</c:f>
              <c:numCache>
                <c:formatCode>General</c:formatCode>
                <c:ptCount val="7"/>
                <c:pt idx="0">
                  <c:v>258</c:v>
                </c:pt>
                <c:pt idx="1">
                  <c:v>258</c:v>
                </c:pt>
                <c:pt idx="2">
                  <c:v>260</c:v>
                </c:pt>
                <c:pt idx="3">
                  <c:v>261</c:v>
                </c:pt>
                <c:pt idx="4">
                  <c:v>262</c:v>
                </c:pt>
                <c:pt idx="5">
                  <c:v>267</c:v>
                </c:pt>
                <c:pt idx="6">
                  <c:v>266</c:v>
                </c:pt>
              </c:numCache>
            </c:numRef>
          </c:val>
          <c:smooth val="0"/>
          <c:extLst xmlns:c16r2="http://schemas.microsoft.com/office/drawing/2015/06/chart">
            <c:ext xmlns:c16="http://schemas.microsoft.com/office/drawing/2014/chart" uri="{C3380CC4-5D6E-409C-BE32-E72D297353CC}">
              <c16:uniqueId val="{00000000-D2FD-4353-BDC8-846A8D38D9E0}"/>
            </c:ext>
          </c:extLst>
        </c:ser>
        <c:ser>
          <c:idx val="1"/>
          <c:order val="1"/>
          <c:tx>
            <c:strRef>
              <c:f>'NAEP 8 READING Graph'!$C$1</c:f>
              <c:strCache>
                <c:ptCount val="1"/>
                <c:pt idx="0">
                  <c:v>U.S.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3348248140375646E-2"/>
                  <c:y val="-3.738490684261544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D2FD-4353-BDC8-846A8D38D9E0}"/>
                </c:ext>
              </c:extLst>
            </c:dLbl>
            <c:dLbl>
              <c:idx val="1"/>
              <c:layout>
                <c:manualLayout>
                  <c:x val="-3.3348248140375673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D2FD-4353-BDC8-846A8D38D9E0}"/>
                </c:ext>
              </c:extLst>
            </c:dLbl>
            <c:dLbl>
              <c:idx val="2"/>
              <c:layout>
                <c:manualLayout>
                  <c:x val="-3.3348248140375701E-2"/>
                  <c:y val="-3.204420586509891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D2FD-4353-BDC8-846A8D38D9E0}"/>
                </c:ext>
              </c:extLst>
            </c:dLbl>
            <c:dLbl>
              <c:idx val="3"/>
              <c:layout>
                <c:manualLayout>
                  <c:x val="-3.6683072954413205E-2"/>
                  <c:y val="-3.204420586509896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D2FD-4353-BDC8-846A8D38D9E0}"/>
                </c:ext>
              </c:extLst>
            </c:dLbl>
            <c:dLbl>
              <c:idx val="4"/>
              <c:layout>
                <c:manualLayout>
                  <c:x val="-3.3348248140375646E-2"/>
                  <c:y val="-2.403315439882420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2FD-4353-BDC8-846A8D38D9E0}"/>
                </c:ext>
              </c:extLst>
            </c:dLbl>
            <c:dLbl>
              <c:idx val="5"/>
              <c:layout>
                <c:manualLayout>
                  <c:x val="-3.5015660547394425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D2FD-4353-BDC8-846A8D38D9E0}"/>
                </c:ext>
              </c:extLst>
            </c:dLbl>
            <c:dLbl>
              <c:idx val="6"/>
              <c:layout>
                <c:manualLayout>
                  <c:x val="-3.5015660547394425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D2FD-4353-BDC8-846A8D38D9E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'NAEP 8 READING Graph'!$A$2:$A$8</c:f>
              <c:numCache>
                <c:formatCode>General</c:formatCode>
                <c:ptCount val="7"/>
                <c:pt idx="0">
                  <c:v>2003</c:v>
                </c:pt>
                <c:pt idx="1">
                  <c:v>2005</c:v>
                </c:pt>
                <c:pt idx="2">
                  <c:v>2007</c:v>
                </c:pt>
                <c:pt idx="3">
                  <c:v>2009</c:v>
                </c:pt>
                <c:pt idx="4">
                  <c:v>2011</c:v>
                </c:pt>
                <c:pt idx="5">
                  <c:v>2013</c:v>
                </c:pt>
                <c:pt idx="6">
                  <c:v>2015</c:v>
                </c:pt>
              </c:numCache>
            </c:numRef>
          </c:cat>
          <c:val>
            <c:numRef>
              <c:f>'NAEP 8 READING Graph'!$C$2:$C$8</c:f>
              <c:numCache>
                <c:formatCode>General</c:formatCode>
                <c:ptCount val="7"/>
                <c:pt idx="0">
                  <c:v>263</c:v>
                </c:pt>
                <c:pt idx="1">
                  <c:v>262</c:v>
                </c:pt>
                <c:pt idx="2">
                  <c:v>263</c:v>
                </c:pt>
                <c:pt idx="3">
                  <c:v>265</c:v>
                </c:pt>
                <c:pt idx="4">
                  <c:v>266</c:v>
                </c:pt>
                <c:pt idx="5">
                  <c:v>268</c:v>
                </c:pt>
                <c:pt idx="6">
                  <c:v>267</c:v>
                </c:pt>
              </c:numCache>
            </c:numRef>
          </c:val>
          <c:smooth val="0"/>
          <c:extLst xmlns:c16r2="http://schemas.microsoft.com/office/drawing/2015/06/chart">
            <c:ext xmlns:c16="http://schemas.microsoft.com/office/drawing/2014/chart" uri="{C3380CC4-5D6E-409C-BE32-E72D297353CC}">
              <c16:uniqueId val="{00000001-D2FD-4353-BDC8-846A8D38D9E0}"/>
            </c:ext>
          </c:extLst>
        </c:ser>
        <c:ser>
          <c:idx val="2"/>
          <c:order val="2"/>
          <c:tx>
            <c:strRef>
              <c:f>'NAEP 8 READING Graph'!$D$1</c:f>
              <c:strCache>
                <c:ptCount val="1"/>
                <c:pt idx="0">
                  <c:v>California ELs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3348248140375646E-2"/>
                  <c:y val="3.204420586509894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D2FD-4353-BDC8-846A8D38D9E0}"/>
                </c:ext>
              </c:extLst>
            </c:dLbl>
            <c:dLbl>
              <c:idx val="1"/>
              <c:layout>
                <c:manualLayout>
                  <c:x val="-3.3348248140375673E-2"/>
                  <c:y val="2.670350488758245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D2FD-4353-BDC8-846A8D38D9E0}"/>
                </c:ext>
              </c:extLst>
            </c:dLbl>
            <c:dLbl>
              <c:idx val="2"/>
              <c:layout>
                <c:manualLayout>
                  <c:x val="-3.3348248140375701E-2"/>
                  <c:y val="3.204420586509883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D2FD-4353-BDC8-846A8D38D9E0}"/>
                </c:ext>
              </c:extLst>
            </c:dLbl>
            <c:dLbl>
              <c:idx val="3"/>
              <c:layout>
                <c:manualLayout>
                  <c:x val="-3.6683072954413205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D2FD-4353-BDC8-846A8D38D9E0}"/>
                </c:ext>
              </c:extLst>
            </c:dLbl>
            <c:dLbl>
              <c:idx val="4"/>
              <c:layout>
                <c:manualLayout>
                  <c:x val="-3.3348248140375646E-2"/>
                  <c:y val="3.738490684261543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D2FD-4353-BDC8-846A8D38D9E0}"/>
                </c:ext>
              </c:extLst>
            </c:dLbl>
            <c:dLbl>
              <c:idx val="5"/>
              <c:layout>
                <c:manualLayout>
                  <c:x val="-3.6683072954413205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D2FD-4353-BDC8-846A8D38D9E0}"/>
                </c:ext>
              </c:extLst>
            </c:dLbl>
            <c:dLbl>
              <c:idx val="6"/>
              <c:layout>
                <c:manualLayout>
                  <c:x val="-3.6683072954413205E-2"/>
                  <c:y val="3.738490684261543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D-D2FD-4353-BDC8-846A8D38D9E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'NAEP 8 READING Graph'!$A$2:$A$8</c:f>
              <c:numCache>
                <c:formatCode>General</c:formatCode>
                <c:ptCount val="7"/>
                <c:pt idx="0">
                  <c:v>2003</c:v>
                </c:pt>
                <c:pt idx="1">
                  <c:v>2005</c:v>
                </c:pt>
                <c:pt idx="2">
                  <c:v>2007</c:v>
                </c:pt>
                <c:pt idx="3">
                  <c:v>2009</c:v>
                </c:pt>
                <c:pt idx="4">
                  <c:v>2011</c:v>
                </c:pt>
                <c:pt idx="5">
                  <c:v>2013</c:v>
                </c:pt>
                <c:pt idx="6">
                  <c:v>2015</c:v>
                </c:pt>
              </c:numCache>
            </c:numRef>
          </c:cat>
          <c:val>
            <c:numRef>
              <c:f>'NAEP 8 READING Graph'!$D$2:$D$8</c:f>
              <c:numCache>
                <c:formatCode>General</c:formatCode>
                <c:ptCount val="7"/>
                <c:pt idx="0">
                  <c:v>221</c:v>
                </c:pt>
                <c:pt idx="1">
                  <c:v>222</c:v>
                </c:pt>
                <c:pt idx="2">
                  <c:v>219</c:v>
                </c:pt>
                <c:pt idx="3">
                  <c:v>215</c:v>
                </c:pt>
                <c:pt idx="4">
                  <c:v>220</c:v>
                </c:pt>
                <c:pt idx="5">
                  <c:v>220</c:v>
                </c:pt>
                <c:pt idx="6">
                  <c:v>215</c:v>
                </c:pt>
              </c:numCache>
            </c:numRef>
          </c:val>
          <c:smooth val="0"/>
          <c:extLst xmlns:c16r2="http://schemas.microsoft.com/office/drawing/2015/06/chart">
            <c:ext xmlns:c16="http://schemas.microsoft.com/office/drawing/2014/chart" uri="{C3380CC4-5D6E-409C-BE32-E72D297353CC}">
              <c16:uniqueId val="{00000002-D2FD-4353-BDC8-846A8D38D9E0}"/>
            </c:ext>
          </c:extLst>
        </c:ser>
        <c:ser>
          <c:idx val="3"/>
          <c:order val="3"/>
          <c:tx>
            <c:strRef>
              <c:f>'NAEP 8 READING Graph'!$E$1</c:f>
              <c:strCache>
                <c:ptCount val="1"/>
                <c:pt idx="0">
                  <c:v>U.S. ELs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3348248140375646E-2"/>
                  <c:y val="-3.471455635385728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D2FD-4353-BDC8-846A8D38D9E0}"/>
                </c:ext>
              </c:extLst>
            </c:dLbl>
            <c:dLbl>
              <c:idx val="1"/>
              <c:layout>
                <c:manualLayout>
                  <c:x val="-3.3348248140375673E-2"/>
                  <c:y val="-3.738490684261552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D2FD-4353-BDC8-846A8D38D9E0}"/>
                </c:ext>
              </c:extLst>
            </c:dLbl>
            <c:dLbl>
              <c:idx val="2"/>
              <c:layout>
                <c:manualLayout>
                  <c:x val="-3.3348248140375701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D2FD-4353-BDC8-846A8D38D9E0}"/>
                </c:ext>
              </c:extLst>
            </c:dLbl>
            <c:dLbl>
              <c:idx val="3"/>
              <c:layout>
                <c:manualLayout>
                  <c:x val="-3.6683072954413205E-2"/>
                  <c:y val="-3.738490684261543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D2FD-4353-BDC8-846A8D38D9E0}"/>
                </c:ext>
              </c:extLst>
            </c:dLbl>
            <c:dLbl>
              <c:idx val="4"/>
              <c:layout>
                <c:manualLayout>
                  <c:x val="-3.3348248140375646E-2"/>
                  <c:y val="-3.20442058650990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D2FD-4353-BDC8-846A8D38D9E0}"/>
                </c:ext>
              </c:extLst>
            </c:dLbl>
            <c:dLbl>
              <c:idx val="5"/>
              <c:layout>
                <c:manualLayout>
                  <c:x val="-3.5015660547394425E-2"/>
                  <c:y val="-2.93738553763406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E-D2FD-4353-BDC8-846A8D38D9E0}"/>
                </c:ext>
              </c:extLst>
            </c:dLbl>
            <c:dLbl>
              <c:idx val="6"/>
              <c:layout>
                <c:manualLayout>
                  <c:x val="-3.5015660547394425E-2"/>
                  <c:y val="-3.471455635385718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F-D2FD-4353-BDC8-846A8D38D9E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'NAEP 8 READING Graph'!$A$2:$A$8</c:f>
              <c:numCache>
                <c:formatCode>General</c:formatCode>
                <c:ptCount val="7"/>
                <c:pt idx="0">
                  <c:v>2003</c:v>
                </c:pt>
                <c:pt idx="1">
                  <c:v>2005</c:v>
                </c:pt>
                <c:pt idx="2">
                  <c:v>2007</c:v>
                </c:pt>
                <c:pt idx="3">
                  <c:v>2009</c:v>
                </c:pt>
                <c:pt idx="4">
                  <c:v>2011</c:v>
                </c:pt>
                <c:pt idx="5">
                  <c:v>2013</c:v>
                </c:pt>
                <c:pt idx="6">
                  <c:v>2015</c:v>
                </c:pt>
              </c:numCache>
            </c:numRef>
          </c:cat>
          <c:val>
            <c:numRef>
              <c:f>'NAEP 8 READING Graph'!$E$2:$E$8</c:f>
              <c:numCache>
                <c:formatCode>General</c:formatCode>
                <c:ptCount val="7"/>
                <c:pt idx="0">
                  <c:v>222</c:v>
                </c:pt>
                <c:pt idx="1">
                  <c:v>224</c:v>
                </c:pt>
                <c:pt idx="2">
                  <c:v>222</c:v>
                </c:pt>
                <c:pt idx="3">
                  <c:v>219</c:v>
                </c:pt>
                <c:pt idx="4">
                  <c:v>223</c:v>
                </c:pt>
                <c:pt idx="5">
                  <c:v>225</c:v>
                </c:pt>
                <c:pt idx="6">
                  <c:v>223</c:v>
                </c:pt>
              </c:numCache>
            </c:numRef>
          </c:val>
          <c:smooth val="0"/>
          <c:extLst xmlns:c16r2="http://schemas.microsoft.com/office/drawing/2015/06/chart">
            <c:ext xmlns:c16="http://schemas.microsoft.com/office/drawing/2014/chart" uri="{C3380CC4-5D6E-409C-BE32-E72D297353CC}">
              <c16:uniqueId val="{00000003-D2FD-4353-BDC8-846A8D38D9E0}"/>
            </c:ext>
          </c:extLst>
        </c:ser>
        <c:dLbls>
          <c:showLegendKey val="0"/>
          <c:showVal val="0"/>
          <c:showCatName val="0"/>
          <c:showSerName val="0"/>
          <c:showPercent val="0"/>
          <c:showBubbleSize val="0"/>
        </c:dLbls>
        <c:marker val="1"/>
        <c:smooth val="0"/>
        <c:axId val="89250816"/>
        <c:axId val="89170688"/>
      </c:lineChart>
      <c:catAx>
        <c:axId val="8925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9170688"/>
        <c:crosses val="autoZero"/>
        <c:auto val="1"/>
        <c:lblAlgn val="ctr"/>
        <c:lblOffset val="100"/>
        <c:noMultiLvlLbl val="0"/>
      </c:catAx>
      <c:valAx>
        <c:axId val="89170688"/>
        <c:scaling>
          <c:orientation val="minMax"/>
          <c:max val="275"/>
          <c:min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9250816"/>
        <c:crosses val="autoZero"/>
        <c:crossBetween val="between"/>
      </c:valAx>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941773580915089E-2"/>
          <c:y val="6.3080433513711731E-2"/>
          <c:w val="0.91649189402408959"/>
          <c:h val="0.78517021283753652"/>
        </c:manualLayout>
      </c:layout>
      <c:lineChart>
        <c:grouping val="standard"/>
        <c:varyColors val="0"/>
        <c:ser>
          <c:idx val="0"/>
          <c:order val="0"/>
          <c:tx>
            <c:strRef>
              <c:f>Sheet1!$B$1</c:f>
              <c:strCache>
                <c:ptCount val="1"/>
                <c:pt idx="0">
                  <c:v>California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3675551978299745E-2"/>
                  <c:y val="2.237081806116492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CC6-4778-BFE3-06ED62DC9B68}"/>
                </c:ext>
              </c:extLst>
            </c:dLbl>
            <c:dLbl>
              <c:idx val="1"/>
              <c:layout>
                <c:manualLayout>
                  <c:x val="-3.2078612669663768E-2"/>
                  <c:y val="3.8392927731454252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CC6-4778-BFE3-06ED62DC9B68}"/>
                </c:ext>
              </c:extLst>
            </c:dLbl>
            <c:dLbl>
              <c:idx val="2"/>
              <c:layout>
                <c:manualLayout>
                  <c:x val="-3.6869430595571656E-2"/>
                  <c:y val="3.305222450802450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167-4AF1-AE1A-D2D330D75595}"/>
                </c:ext>
              </c:extLst>
            </c:dLbl>
            <c:dLbl>
              <c:idx val="3"/>
              <c:layout>
                <c:manualLayout>
                  <c:x val="-3.0481673361027865E-2"/>
                  <c:y val="3.038187289630956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4167-4AF1-AE1A-D2D330D75595}"/>
                </c:ext>
              </c:extLst>
            </c:dLbl>
            <c:dLbl>
              <c:idx val="4"/>
              <c:layout>
                <c:manualLayout>
                  <c:x val="-3.2078612669663796E-2"/>
                  <c:y val="3.572257611973940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4167-4AF1-AE1A-D2D330D75595}"/>
                </c:ext>
              </c:extLst>
            </c:dLbl>
            <c:dLbl>
              <c:idx val="5"/>
              <c:layout>
                <c:manualLayout>
                  <c:x val="-2.8884734052392048E-2"/>
                  <c:y val="3.572257611973940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4167-4AF1-AE1A-D2D330D75595}"/>
                </c:ext>
              </c:extLst>
            </c:dLbl>
            <c:dLbl>
              <c:idx val="6"/>
              <c:layout>
                <c:manualLayout>
                  <c:x val="-3.5272491286935666E-2"/>
                  <c:y val="3.305222450802450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167-4AF1-AE1A-D2D330D75595}"/>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Sheet1!$B$2:$B$8</c:f>
              <c:numCache>
                <c:formatCode>General</c:formatCode>
                <c:ptCount val="7"/>
                <c:pt idx="0">
                  <c:v>235</c:v>
                </c:pt>
                <c:pt idx="1">
                  <c:v>238</c:v>
                </c:pt>
                <c:pt idx="2">
                  <c:v>239</c:v>
                </c:pt>
                <c:pt idx="3">
                  <c:v>240</c:v>
                </c:pt>
                <c:pt idx="4">
                  <c:v>243</c:v>
                </c:pt>
                <c:pt idx="5">
                  <c:v>241</c:v>
                </c:pt>
                <c:pt idx="6">
                  <c:v>240</c:v>
                </c:pt>
              </c:numCache>
            </c:numRef>
          </c:val>
          <c:smooth val="0"/>
          <c:extLst xmlns:c16r2="http://schemas.microsoft.com/office/drawing/2015/06/chart">
            <c:ext xmlns:c16="http://schemas.microsoft.com/office/drawing/2014/chart" uri="{C3380CC4-5D6E-409C-BE32-E72D297353CC}">
              <c16:uniqueId val="{00000000-D019-4B8C-956C-0626C1D59854}"/>
            </c:ext>
          </c:extLst>
        </c:ser>
        <c:ser>
          <c:idx val="1"/>
          <c:order val="1"/>
          <c:tx>
            <c:strRef>
              <c:f>Sheet1!$C$1</c:f>
              <c:strCache>
                <c:ptCount val="1"/>
                <c:pt idx="0">
                  <c:v>U.S.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3675551978299745E-2"/>
                  <c:y val="-3.839292773145432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167-4AF1-AE1A-D2D330D75595}"/>
                </c:ext>
              </c:extLst>
            </c:dLbl>
            <c:dLbl>
              <c:idx val="1"/>
              <c:layout>
                <c:manualLayout>
                  <c:x val="-3.2078612669663768E-2"/>
                  <c:y val="-4.106327934316922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CC6-4778-BFE3-06ED62DC9B68}"/>
                </c:ext>
              </c:extLst>
            </c:dLbl>
            <c:dLbl>
              <c:idx val="2"/>
              <c:layout>
                <c:manualLayout>
                  <c:x val="-3.6869430595571656E-2"/>
                  <c:y val="-3.572257611973943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167-4AF1-AE1A-D2D330D75595}"/>
                </c:ext>
              </c:extLst>
            </c:dLbl>
            <c:dLbl>
              <c:idx val="3"/>
              <c:layout>
                <c:manualLayout>
                  <c:x val="-3.0481673361027865E-2"/>
                  <c:y val="-3.572257611973943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167-4AF1-AE1A-D2D330D75595}"/>
                </c:ext>
              </c:extLst>
            </c:dLbl>
            <c:dLbl>
              <c:idx val="4"/>
              <c:layout>
                <c:manualLayout>
                  <c:x val="-3.2078612669663796E-2"/>
                  <c:y val="-3.038187289630961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167-4AF1-AE1A-D2D330D75595}"/>
                </c:ext>
              </c:extLst>
            </c:dLbl>
            <c:dLbl>
              <c:idx val="5"/>
              <c:layout>
                <c:manualLayout>
                  <c:x val="-3.6869430595571601E-2"/>
                  <c:y val="-3.305222450802453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167-4AF1-AE1A-D2D330D75595}"/>
                </c:ext>
              </c:extLst>
            </c:dLbl>
            <c:dLbl>
              <c:idx val="6"/>
              <c:layout>
                <c:manualLayout>
                  <c:x val="-3.5272491286935666E-2"/>
                  <c:y val="-2.504116967287987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167-4AF1-AE1A-D2D330D75595}"/>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Sheet1!$C$2:$C$8</c:f>
              <c:numCache>
                <c:formatCode>General</c:formatCode>
                <c:ptCount val="7"/>
                <c:pt idx="0">
                  <c:v>236</c:v>
                </c:pt>
                <c:pt idx="1">
                  <c:v>239</c:v>
                </c:pt>
                <c:pt idx="2">
                  <c:v>242</c:v>
                </c:pt>
                <c:pt idx="3">
                  <c:v>242</c:v>
                </c:pt>
                <c:pt idx="4">
                  <c:v>243</c:v>
                </c:pt>
                <c:pt idx="5">
                  <c:v>244</c:v>
                </c:pt>
                <c:pt idx="6">
                  <c:v>243</c:v>
                </c:pt>
              </c:numCache>
            </c:numRef>
          </c:val>
          <c:smooth val="0"/>
          <c:extLst xmlns:c16r2="http://schemas.microsoft.com/office/drawing/2015/06/chart">
            <c:ext xmlns:c16="http://schemas.microsoft.com/office/drawing/2014/chart" uri="{C3380CC4-5D6E-409C-BE32-E72D297353CC}">
              <c16:uniqueId val="{00000002-D019-4B8C-956C-0626C1D59854}"/>
            </c:ext>
          </c:extLst>
        </c:ser>
        <c:ser>
          <c:idx val="2"/>
          <c:order val="2"/>
          <c:tx>
            <c:strRef>
              <c:f>Sheet1!$D$1</c:f>
              <c:strCache>
                <c:ptCount val="1"/>
                <c:pt idx="0">
                  <c:v>California
EL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3675551978299745E-2"/>
                  <c:y val="2.5695510949703192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CC6-4778-BFE3-06ED62DC9B68}"/>
                </c:ext>
              </c:extLst>
            </c:dLbl>
            <c:dLbl>
              <c:idx val="2"/>
              <c:layout>
                <c:manualLayout>
                  <c:x val="-2.8884734052391933E-2"/>
                  <c:y val="3.637691739656267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4167-4AF1-AE1A-D2D330D75595}"/>
                </c:ext>
              </c:extLst>
            </c:dLbl>
            <c:dLbl>
              <c:idx val="3"/>
              <c:layout>
                <c:manualLayout>
                  <c:x val="-3.0481673361027865E-2"/>
                  <c:y val="3.63769173965627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4167-4AF1-AE1A-D2D330D75595}"/>
                </c:ext>
              </c:extLst>
            </c:dLbl>
            <c:dLbl>
              <c:idx val="4"/>
              <c:layout>
                <c:manualLayout>
                  <c:x val="-3.2078612669663796E-2"/>
                  <c:y val="3.370656578484797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4167-4AF1-AE1A-D2D330D75595}"/>
                </c:ext>
              </c:extLst>
            </c:dLbl>
            <c:dLbl>
              <c:idx val="5"/>
              <c:layout>
                <c:manualLayout>
                  <c:x val="-2.8884734052392048E-2"/>
                  <c:y val="3.370656578484787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4167-4AF1-AE1A-D2D330D75595}"/>
                </c:ext>
              </c:extLst>
            </c:dLbl>
            <c:dLbl>
              <c:idx val="6"/>
              <c:layout>
                <c:manualLayout>
                  <c:x val="-3.3675551978299731E-2"/>
                  <c:y val="2.302515933798829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035-490C-831C-F6A3E6FDDEF3}"/>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Sheet1!$D$2:$D$8</c:f>
              <c:numCache>
                <c:formatCode>General</c:formatCode>
                <c:ptCount val="7"/>
                <c:pt idx="0">
                  <c:v>212</c:v>
                </c:pt>
                <c:pt idx="1">
                  <c:v>214</c:v>
                </c:pt>
                <c:pt idx="2">
                  <c:v>212</c:v>
                </c:pt>
                <c:pt idx="3">
                  <c:v>211</c:v>
                </c:pt>
                <c:pt idx="4">
                  <c:v>214</c:v>
                </c:pt>
                <c:pt idx="5">
                  <c:v>213</c:v>
                </c:pt>
                <c:pt idx="6">
                  <c:v>211</c:v>
                </c:pt>
              </c:numCache>
            </c:numRef>
          </c:val>
          <c:smooth val="0"/>
          <c:extLst xmlns:c16r2="http://schemas.microsoft.com/office/drawing/2015/06/chart">
            <c:ext xmlns:c16="http://schemas.microsoft.com/office/drawing/2014/chart" uri="{C3380CC4-5D6E-409C-BE32-E72D297353CC}">
              <c16:uniqueId val="{00000003-D019-4B8C-956C-0626C1D59854}"/>
            </c:ext>
          </c:extLst>
        </c:ser>
        <c:ser>
          <c:idx val="3"/>
          <c:order val="3"/>
          <c:tx>
            <c:strRef>
              <c:f>Sheet1!$E$1</c:f>
              <c:strCache>
                <c:ptCount val="1"/>
                <c:pt idx="0">
                  <c:v>U.S.
EL</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3675551978299745E-2"/>
                  <c:y val="-2.836586256141818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035-490C-831C-F6A3E6FDDEF3}"/>
                </c:ext>
              </c:extLst>
            </c:dLbl>
            <c:dLbl>
              <c:idx val="1"/>
              <c:layout>
                <c:manualLayout>
                  <c:x val="-3.2078612669663768E-2"/>
                  <c:y val="-3.103621417313298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035-490C-831C-F6A3E6FDDEF3}"/>
                </c:ext>
              </c:extLst>
            </c:dLbl>
            <c:dLbl>
              <c:idx val="2"/>
              <c:layout>
                <c:manualLayout>
                  <c:x val="-3.6869430595571656E-2"/>
                  <c:y val="-2.5695510949703192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035-490C-831C-F6A3E6FDDEF3}"/>
                </c:ext>
              </c:extLst>
            </c:dLbl>
            <c:dLbl>
              <c:idx val="3"/>
              <c:layout>
                <c:manualLayout>
                  <c:x val="-3.0481673361027865E-2"/>
                  <c:y val="-2.5695510949703192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035-490C-831C-F6A3E6FDDEF3}"/>
                </c:ext>
              </c:extLst>
            </c:dLbl>
            <c:dLbl>
              <c:idx val="4"/>
              <c:layout>
                <c:manualLayout>
                  <c:x val="-3.2078612669663796E-2"/>
                  <c:y val="-3.103621417313298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035-490C-831C-F6A3E6FDDEF3}"/>
                </c:ext>
              </c:extLst>
            </c:dLbl>
            <c:dLbl>
              <c:idx val="5"/>
              <c:layout>
                <c:manualLayout>
                  <c:x val="-3.6869430595571601E-2"/>
                  <c:y val="-2.836586256141808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035-490C-831C-F6A3E6FDDEF3}"/>
                </c:ext>
              </c:extLst>
            </c:dLbl>
            <c:dLbl>
              <c:idx val="6"/>
              <c:layout>
                <c:manualLayout>
                  <c:x val="-3.3675551978299731E-2"/>
                  <c:y val="-2.836586256141818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9035-490C-831C-F6A3E6FDDEF3}"/>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Sheet1!$E$2:$E$8</c:f>
              <c:numCache>
                <c:formatCode>General</c:formatCode>
                <c:ptCount val="7"/>
                <c:pt idx="0">
                  <c:v>214</c:v>
                </c:pt>
                <c:pt idx="1">
                  <c:v>216</c:v>
                </c:pt>
                <c:pt idx="2">
                  <c:v>217</c:v>
                </c:pt>
                <c:pt idx="3">
                  <c:v>218</c:v>
                </c:pt>
                <c:pt idx="4">
                  <c:v>219</c:v>
                </c:pt>
                <c:pt idx="5">
                  <c:v>219</c:v>
                </c:pt>
                <c:pt idx="6">
                  <c:v>218</c:v>
                </c:pt>
              </c:numCache>
            </c:numRef>
          </c:val>
          <c:smooth val="0"/>
          <c:extLst xmlns:c16r2="http://schemas.microsoft.com/office/drawing/2015/06/chart">
            <c:ext xmlns:c16="http://schemas.microsoft.com/office/drawing/2014/chart" uri="{C3380CC4-5D6E-409C-BE32-E72D297353CC}">
              <c16:uniqueId val="{00000005-D019-4B8C-956C-0626C1D59854}"/>
            </c:ext>
          </c:extLst>
        </c:ser>
        <c:dLbls>
          <c:showLegendKey val="0"/>
          <c:showVal val="0"/>
          <c:showCatName val="0"/>
          <c:showSerName val="0"/>
          <c:showPercent val="0"/>
          <c:showBubbleSize val="0"/>
        </c:dLbls>
        <c:marker val="1"/>
        <c:smooth val="0"/>
        <c:axId val="31796608"/>
        <c:axId val="31818880"/>
      </c:lineChart>
      <c:catAx>
        <c:axId val="3179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818880"/>
        <c:crosses val="autoZero"/>
        <c:auto val="1"/>
        <c:lblAlgn val="ctr"/>
        <c:lblOffset val="100"/>
        <c:noMultiLvlLbl val="0"/>
      </c:catAx>
      <c:valAx>
        <c:axId val="31818880"/>
        <c:scaling>
          <c:orientation val="minMax"/>
          <c:max val="250"/>
          <c:min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1796608"/>
        <c:crosses val="autoZero"/>
        <c:crossBetween val="between"/>
      </c:valAx>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5662099229067E-2"/>
          <c:y val="4.6067055260870404E-2"/>
          <c:w val="0.91576339732326106"/>
          <c:h val="0.8427346684846343"/>
        </c:manualLayout>
      </c:layout>
      <c:lineChart>
        <c:grouping val="standard"/>
        <c:varyColors val="0"/>
        <c:ser>
          <c:idx val="0"/>
          <c:order val="0"/>
          <c:tx>
            <c:strRef>
              <c:f>Sheet1!$B$1</c:f>
              <c:strCache>
                <c:ptCount val="1"/>
                <c:pt idx="0">
                  <c:v>California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3331790027806896E-2"/>
                  <c:y val="3.682771866010868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321-4E52-B969-3E161E41CB92}"/>
                </c:ext>
              </c:extLst>
            </c:dLbl>
            <c:dLbl>
              <c:idx val="1"/>
              <c:layout>
                <c:manualLayout>
                  <c:x val="-3.1751146464423945E-2"/>
                  <c:y val="3.132179111724807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321-4E52-B969-3E161E41CB92}"/>
                </c:ext>
              </c:extLst>
            </c:dLbl>
            <c:dLbl>
              <c:idx val="2"/>
              <c:layout>
                <c:manualLayout>
                  <c:x val="-3.0170502901041011E-2"/>
                  <c:y val="3.4074754888678331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321-4E52-B969-3E161E41CB92}"/>
                </c:ext>
              </c:extLst>
            </c:dLbl>
            <c:dLbl>
              <c:idx val="3"/>
              <c:layout>
                <c:manualLayout>
                  <c:x val="-3.1751146464424E-2"/>
                  <c:y val="3.4074754888678331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321-4E52-B969-3E161E41CB92}"/>
                </c:ext>
              </c:extLst>
            </c:dLbl>
            <c:dLbl>
              <c:idx val="4"/>
              <c:layout>
                <c:manualLayout>
                  <c:x val="-3.4912433591189819E-2"/>
                  <c:y val="3.40747548886783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7321-4E52-B969-3E161E41CB92}"/>
                </c:ext>
              </c:extLst>
            </c:dLbl>
            <c:dLbl>
              <c:idx val="5"/>
              <c:layout>
                <c:manualLayout>
                  <c:x val="-3.3331790027806882E-2"/>
                  <c:y val="3.95806824315389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11D-41F9-950F-7CECA79231F9}"/>
                </c:ext>
              </c:extLst>
            </c:dLbl>
            <c:dLbl>
              <c:idx val="6"/>
              <c:layout>
                <c:manualLayout>
                  <c:x val="-3.9654364281338624E-2"/>
                  <c:y val="2.762891782511526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5DED-42F9-B0AE-35588AF752E6}"/>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Sheet1!$B$2:$B$8</c:f>
              <c:numCache>
                <c:formatCode>General</c:formatCode>
                <c:ptCount val="7"/>
                <c:pt idx="0">
                  <c:v>274</c:v>
                </c:pt>
                <c:pt idx="1">
                  <c:v>276</c:v>
                </c:pt>
                <c:pt idx="2">
                  <c:v>278</c:v>
                </c:pt>
                <c:pt idx="3">
                  <c:v>278</c:v>
                </c:pt>
                <c:pt idx="4">
                  <c:v>280</c:v>
                </c:pt>
                <c:pt idx="5">
                  <c:v>281</c:v>
                </c:pt>
                <c:pt idx="6">
                  <c:v>282</c:v>
                </c:pt>
              </c:numCache>
            </c:numRef>
          </c:val>
          <c:smooth val="0"/>
          <c:extLst xmlns:c16r2="http://schemas.microsoft.com/office/drawing/2015/06/chart">
            <c:ext xmlns:c16="http://schemas.microsoft.com/office/drawing/2014/chart" uri="{C3380CC4-5D6E-409C-BE32-E72D297353CC}">
              <c16:uniqueId val="{00000000-2FD2-4CFE-8F4D-41340B1E2024}"/>
            </c:ext>
          </c:extLst>
        </c:ser>
        <c:ser>
          <c:idx val="1"/>
          <c:order val="1"/>
          <c:tx>
            <c:strRef>
              <c:f>Sheet1!$C$1</c:f>
              <c:strCache>
                <c:ptCount val="1"/>
                <c:pt idx="0">
                  <c:v>U.S.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3331790027806896E-2"/>
                  <c:y val="-3.682771866010871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321-4E52-B969-3E161E41CB92}"/>
                </c:ext>
              </c:extLst>
            </c:dLbl>
            <c:dLbl>
              <c:idx val="1"/>
              <c:layout>
                <c:manualLayout>
                  <c:x val="-3.1751146464423945E-2"/>
                  <c:y val="-3.682771866010868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321-4E52-B969-3E161E41CB92}"/>
                </c:ext>
              </c:extLst>
            </c:dLbl>
            <c:dLbl>
              <c:idx val="2"/>
              <c:layout>
                <c:manualLayout>
                  <c:x val="-3.0170502901041011E-2"/>
                  <c:y val="-3.682771866010871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321-4E52-B969-3E161E41CB92}"/>
                </c:ext>
              </c:extLst>
            </c:dLbl>
            <c:dLbl>
              <c:idx val="3"/>
              <c:layout>
                <c:manualLayout>
                  <c:x val="-3.1751146464424E-2"/>
                  <c:y val="-3.682771866010871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321-4E52-B969-3E161E41CB92}"/>
                </c:ext>
              </c:extLst>
            </c:dLbl>
            <c:dLbl>
              <c:idx val="4"/>
              <c:layout>
                <c:manualLayout>
                  <c:x val="-3.4912433591189819E-2"/>
                  <c:y val="-3.269816461856279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4.6115213731635595E-2"/>
                      <c:h val="4.7474968622716066E-2"/>
                    </c:manualLayout>
                  </c15:layout>
                </c:ext>
                <c:ext xmlns:c16="http://schemas.microsoft.com/office/drawing/2014/chart" uri="{C3380CC4-5D6E-409C-BE32-E72D297353CC}">
                  <c16:uniqueId val="{00000008-7321-4E52-B969-3E161E41CB92}"/>
                </c:ext>
              </c:extLst>
            </c:dLbl>
            <c:dLbl>
              <c:idx val="5"/>
              <c:layout>
                <c:manualLayout>
                  <c:x val="-3.3331790027806882E-2"/>
                  <c:y val="-3.132179111724808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D11D-41F9-950F-7CECA79231F9}"/>
                </c:ext>
              </c:extLst>
            </c:dLbl>
            <c:dLbl>
              <c:idx val="6"/>
              <c:layout>
                <c:manualLayout>
                  <c:x val="-3.9654364281338624E-2"/>
                  <c:y val="-3.8310417258264881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5DED-42F9-B0AE-35588AF752E6}"/>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Sheet1!$C$2:$C$8</c:f>
              <c:numCache>
                <c:formatCode>General</c:formatCode>
                <c:ptCount val="7"/>
                <c:pt idx="0">
                  <c:v>278</c:v>
                </c:pt>
                <c:pt idx="1">
                  <c:v>280</c:v>
                </c:pt>
                <c:pt idx="2">
                  <c:v>282</c:v>
                </c:pt>
                <c:pt idx="3">
                  <c:v>284</c:v>
                </c:pt>
                <c:pt idx="4">
                  <c:v>285</c:v>
                </c:pt>
                <c:pt idx="5">
                  <c:v>286</c:v>
                </c:pt>
                <c:pt idx="6">
                  <c:v>284</c:v>
                </c:pt>
              </c:numCache>
            </c:numRef>
          </c:val>
          <c:smooth val="0"/>
          <c:extLst xmlns:c16r2="http://schemas.microsoft.com/office/drawing/2015/06/chart">
            <c:ext xmlns:c16="http://schemas.microsoft.com/office/drawing/2014/chart" uri="{C3380CC4-5D6E-409C-BE32-E72D297353CC}">
              <c16:uniqueId val="{00000005-2FD2-4CFE-8F4D-41340B1E2024}"/>
            </c:ext>
          </c:extLst>
        </c:ser>
        <c:ser>
          <c:idx val="2"/>
          <c:order val="2"/>
          <c:tx>
            <c:strRef>
              <c:f>Sheet1!$D$1</c:f>
              <c:strCache>
                <c:ptCount val="1"/>
                <c:pt idx="0">
                  <c:v>California
EL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3401985537235855E-2"/>
                  <c:y val="3.56066600046388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DED-42F9-B0AE-35588AF752E6}"/>
                </c:ext>
              </c:extLst>
            </c:dLbl>
            <c:dLbl>
              <c:idx val="1"/>
              <c:layout>
                <c:manualLayout>
                  <c:x val="-3.3164515622359114E-2"/>
                  <c:y val="3.610241025229720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DED-42F9-B0AE-35588AF752E6}"/>
                </c:ext>
              </c:extLst>
            </c:dLbl>
            <c:dLbl>
              <c:idx val="2"/>
              <c:layout>
                <c:manualLayout>
                  <c:x val="-3.0170502901041011E-2"/>
                  <c:y val="3.301887405949436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5DED-42F9-B0AE-35588AF752E6}"/>
                </c:ext>
              </c:extLst>
            </c:dLbl>
            <c:dLbl>
              <c:idx val="3"/>
              <c:layout>
                <c:manualLayout>
                  <c:x val="-3.1504715420683928E-2"/>
                  <c:y val="3.560666000463875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DED-42F9-B0AE-35588AF752E6}"/>
                </c:ext>
              </c:extLst>
            </c:dLbl>
            <c:dLbl>
              <c:idx val="4"/>
              <c:layout>
                <c:manualLayout>
                  <c:x val="-3.6493077154572867E-2"/>
                  <c:y val="3.318405188578018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5DED-42F9-B0AE-35588AF752E6}"/>
                </c:ext>
              </c:extLst>
            </c:dLbl>
            <c:dLbl>
              <c:idx val="5"/>
              <c:layout>
                <c:manualLayout>
                  <c:x val="-3.3401985537235973E-2"/>
                  <c:y val="2.7843518938006191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DED-42F9-B0AE-35588AF752E6}"/>
                </c:ext>
              </c:extLst>
            </c:dLbl>
            <c:dLbl>
              <c:idx val="6"/>
              <c:layout>
                <c:manualLayout>
                  <c:x val="-3.9654364281338624E-2"/>
                  <c:y val="3.0761660535722515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5DED-42F9-B0AE-35588AF752E6}"/>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Sheet1!$D$2:$D$8</c:f>
              <c:numCache>
                <c:formatCode>General</c:formatCode>
                <c:ptCount val="7"/>
                <c:pt idx="0">
                  <c:v>239</c:v>
                </c:pt>
                <c:pt idx="1">
                  <c:v>241</c:v>
                </c:pt>
                <c:pt idx="2">
                  <c:v>241</c:v>
                </c:pt>
                <c:pt idx="3">
                  <c:v>237</c:v>
                </c:pt>
                <c:pt idx="4">
                  <c:v>234</c:v>
                </c:pt>
                <c:pt idx="5">
                  <c:v>235</c:v>
                </c:pt>
                <c:pt idx="6">
                  <c:v>238</c:v>
                </c:pt>
              </c:numCache>
            </c:numRef>
          </c:val>
          <c:smooth val="0"/>
          <c:extLst xmlns:c16r2="http://schemas.microsoft.com/office/drawing/2015/06/chart">
            <c:ext xmlns:c16="http://schemas.microsoft.com/office/drawing/2014/chart" uri="{C3380CC4-5D6E-409C-BE32-E72D297353CC}">
              <c16:uniqueId val="{00000006-2FD2-4CFE-8F4D-41340B1E2024}"/>
            </c:ext>
          </c:extLst>
        </c:ser>
        <c:ser>
          <c:idx val="3"/>
          <c:order val="3"/>
          <c:tx>
            <c:strRef>
              <c:f>Sheet1!$E$1</c:f>
              <c:strCache>
                <c:ptCount val="1"/>
                <c:pt idx="0">
                  <c:v>U.S.
EL</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3243672260651357E-2"/>
                  <c:y val="-3.277110732006573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DED-42F9-B0AE-35588AF752E6}"/>
                </c:ext>
              </c:extLst>
            </c:dLbl>
            <c:dLbl>
              <c:idx val="1"/>
              <c:layout>
                <c:manualLayout>
                  <c:x val="-3.3164515622359114E-2"/>
                  <c:y val="-3.310146297263727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DED-42F9-B0AE-35588AF752E6}"/>
                </c:ext>
              </c:extLst>
            </c:dLbl>
            <c:dLbl>
              <c:idx val="2"/>
              <c:layout>
                <c:manualLayout>
                  <c:x val="-2.8589859337658074E-2"/>
                  <c:y val="-3.318405188578018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DED-42F9-B0AE-35588AF752E6}"/>
                </c:ext>
              </c:extLst>
            </c:dLbl>
            <c:dLbl>
              <c:idx val="3"/>
              <c:layout>
                <c:manualLayout>
                  <c:x val="-3.0082385133885489E-2"/>
                  <c:y val="-3.56892489177817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DED-42F9-B0AE-35588AF752E6}"/>
                </c:ext>
              </c:extLst>
            </c:dLbl>
            <c:dLbl>
              <c:idx val="4"/>
              <c:layout>
                <c:manualLayout>
                  <c:x val="-3.4912433591189819E-2"/>
                  <c:y val="-3.285369623320864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5DED-42F9-B0AE-35588AF752E6}"/>
                </c:ext>
              </c:extLst>
            </c:dLbl>
            <c:dLbl>
              <c:idx val="5"/>
              <c:layout>
                <c:manualLayout>
                  <c:x val="-2.5498767720321176E-2"/>
                  <c:y val="-4.1442943200071199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DED-42F9-B0AE-35588AF752E6}"/>
                </c:ext>
              </c:extLst>
            </c:dLbl>
            <c:dLbl>
              <c:idx val="6"/>
              <c:layout>
                <c:manualLayout>
                  <c:x val="-3.9654364281338624E-2"/>
                  <c:y val="-3.3018874059494364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5DED-42F9-B0AE-35588AF752E6}"/>
                </c:ext>
              </c:extLst>
            </c:dLbl>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Sheet1!$A$2:$A$8</c:f>
              <c:numCache>
                <c:formatCode>General</c:formatCode>
                <c:ptCount val="7"/>
                <c:pt idx="0">
                  <c:v>2003</c:v>
                </c:pt>
                <c:pt idx="1">
                  <c:v>2005</c:v>
                </c:pt>
                <c:pt idx="2">
                  <c:v>2007</c:v>
                </c:pt>
                <c:pt idx="3">
                  <c:v>2009</c:v>
                </c:pt>
                <c:pt idx="4">
                  <c:v>2011</c:v>
                </c:pt>
                <c:pt idx="5">
                  <c:v>2013</c:v>
                </c:pt>
                <c:pt idx="6">
                  <c:v>2015</c:v>
                </c:pt>
              </c:numCache>
            </c:numRef>
          </c:cat>
          <c:val>
            <c:numRef>
              <c:f>Sheet1!$E$2:$E$8</c:f>
              <c:numCache>
                <c:formatCode>General</c:formatCode>
                <c:ptCount val="7"/>
                <c:pt idx="0">
                  <c:v>241</c:v>
                </c:pt>
                <c:pt idx="1">
                  <c:v>244</c:v>
                </c:pt>
                <c:pt idx="2">
                  <c:v>245</c:v>
                </c:pt>
                <c:pt idx="3">
                  <c:v>243</c:v>
                </c:pt>
                <c:pt idx="4">
                  <c:v>244</c:v>
                </c:pt>
                <c:pt idx="5">
                  <c:v>245</c:v>
                </c:pt>
                <c:pt idx="6">
                  <c:v>246</c:v>
                </c:pt>
              </c:numCache>
            </c:numRef>
          </c:val>
          <c:smooth val="0"/>
          <c:extLst xmlns:c16r2="http://schemas.microsoft.com/office/drawing/2015/06/chart">
            <c:ext xmlns:c16="http://schemas.microsoft.com/office/drawing/2014/chart" uri="{C3380CC4-5D6E-409C-BE32-E72D297353CC}">
              <c16:uniqueId val="{0000000B-2FD2-4CFE-8F4D-41340B1E2024}"/>
            </c:ext>
          </c:extLst>
        </c:ser>
        <c:dLbls>
          <c:showLegendKey val="0"/>
          <c:showVal val="0"/>
          <c:showCatName val="0"/>
          <c:showSerName val="0"/>
          <c:showPercent val="0"/>
          <c:showBubbleSize val="0"/>
        </c:dLbls>
        <c:marker val="1"/>
        <c:smooth val="0"/>
        <c:axId val="31979776"/>
        <c:axId val="32022528"/>
      </c:lineChart>
      <c:catAx>
        <c:axId val="3197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32022528"/>
        <c:crosses val="autoZero"/>
        <c:auto val="1"/>
        <c:lblAlgn val="ctr"/>
        <c:lblOffset val="100"/>
        <c:noMultiLvlLbl val="0"/>
      </c:catAx>
      <c:valAx>
        <c:axId val="32022528"/>
        <c:scaling>
          <c:orientation val="minMax"/>
          <c:max val="295"/>
          <c:min val="22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1979776"/>
        <c:crosses val="autoZero"/>
        <c:crossBetween val="between"/>
      </c:valAx>
      <c:spPr>
        <a:noFill/>
        <a:ln>
          <a:noFill/>
        </a:ln>
        <a:effectLst/>
      </c:spPr>
    </c:plotArea>
    <c:legend>
      <c:legendPos val="b"/>
      <c:legendEntry>
        <c:idx val="2"/>
        <c:delete val="1"/>
      </c:legendEntry>
      <c:legendEntry>
        <c:idx val="3"/>
        <c:delete val="1"/>
      </c:legendEntry>
      <c:layout>
        <c:manualLayout>
          <c:xMode val="edge"/>
          <c:yMode val="edge"/>
          <c:x val="0.37079334118427792"/>
          <c:y val="0.95845084008748793"/>
          <c:w val="0.28528425820895409"/>
          <c:h val="4.15491599125121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'Achievement Data Graph'!$B$1:$B$2</c:f>
              <c:strCache>
                <c:ptCount val="2"/>
                <c:pt idx="0">
                  <c:v>California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'Achievement Data Graph'!$A$3:$A$4</c:f>
              <c:strCache>
                <c:ptCount val="2"/>
                <c:pt idx="0">
                  <c:v>All Students</c:v>
                </c:pt>
                <c:pt idx="1">
                  <c:v>English Learners</c:v>
                </c:pt>
              </c:strCache>
            </c:strRef>
          </c:cat>
          <c:val>
            <c:numRef>
              <c:f>'Achievement Data Graph'!$B$3:$B$4</c:f>
              <c:numCache>
                <c:formatCode>0.0%</c:formatCode>
                <c:ptCount val="2"/>
                <c:pt idx="0">
                  <c:v>0.81</c:v>
                </c:pt>
                <c:pt idx="1">
                  <c:v>0.65</c:v>
                </c:pt>
              </c:numCache>
            </c:numRef>
          </c:val>
          <c:extLst xmlns:c16r2="http://schemas.microsoft.com/office/drawing/2015/06/chart">
            <c:ext xmlns:c16="http://schemas.microsoft.com/office/drawing/2014/chart" uri="{C3380CC4-5D6E-409C-BE32-E72D297353CC}">
              <c16:uniqueId val="{00000000-4334-4FCC-83B4-D956CD28EFB3}"/>
            </c:ext>
          </c:extLst>
        </c:ser>
        <c:ser>
          <c:idx val="1"/>
          <c:order val="1"/>
          <c:tx>
            <c:strRef>
              <c:f>'Achievement Data Graph'!$C$1:$C$2</c:f>
              <c:strCache>
                <c:ptCount val="2"/>
                <c:pt idx="0">
                  <c:v>United States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'Achievement Data Graph'!$A$3:$A$4</c:f>
              <c:strCache>
                <c:ptCount val="2"/>
                <c:pt idx="0">
                  <c:v>All Students</c:v>
                </c:pt>
                <c:pt idx="1">
                  <c:v>English Learners</c:v>
                </c:pt>
              </c:strCache>
            </c:strRef>
          </c:cat>
          <c:val>
            <c:numRef>
              <c:f>'Achievement Data Graph'!$C$3:$C$4</c:f>
              <c:numCache>
                <c:formatCode>0.0%</c:formatCode>
                <c:ptCount val="2"/>
                <c:pt idx="0">
                  <c:v>0.82299999999999995</c:v>
                </c:pt>
                <c:pt idx="1">
                  <c:v>0.626</c:v>
                </c:pt>
              </c:numCache>
            </c:numRef>
          </c:val>
          <c:extLst xmlns:c16r2="http://schemas.microsoft.com/office/drawing/2015/06/chart">
            <c:ext xmlns:c16="http://schemas.microsoft.com/office/drawing/2014/chart" uri="{C3380CC4-5D6E-409C-BE32-E72D297353CC}">
              <c16:uniqueId val="{00000001-4334-4FCC-83B4-D956CD28EFB3}"/>
            </c:ext>
          </c:extLst>
        </c:ser>
        <c:dLbls>
          <c:showLegendKey val="0"/>
          <c:showVal val="0"/>
          <c:showCatName val="0"/>
          <c:showSerName val="0"/>
          <c:showPercent val="0"/>
          <c:showBubbleSize val="0"/>
        </c:dLbls>
        <c:gapWidth val="219"/>
        <c:overlap val="-27"/>
        <c:axId val="88568192"/>
        <c:axId val="88569728"/>
      </c:barChart>
      <c:catAx>
        <c:axId val="8856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8569728"/>
        <c:crosses val="autoZero"/>
        <c:auto val="1"/>
        <c:lblAlgn val="ctr"/>
        <c:lblOffset val="100"/>
        <c:noMultiLvlLbl val="0"/>
      </c:catAx>
      <c:valAx>
        <c:axId val="885697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8568192"/>
        <c:crosses val="autoZero"/>
        <c:crossBetween val="between"/>
      </c:valAx>
      <c:spPr>
        <a:noFill/>
        <a:ln>
          <a:noFill/>
        </a:ln>
        <a:effectLst/>
      </c:spPr>
    </c:plotArea>
    <c:legend>
      <c:legendPos val="b"/>
      <c:layout>
        <c:manualLayout>
          <c:xMode val="edge"/>
          <c:yMode val="edge"/>
          <c:x val="0.35461456206863029"/>
          <c:y val="0.89298541222461603"/>
          <c:w val="0.30157334499854183"/>
          <c:h val="0.1019298559239227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aseline="0">
          <a:solidFill>
            <a:schemeClr val="tx2"/>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08476059136676"/>
          <c:y val="6.0025032912825599E-2"/>
          <c:w val="0.81119874140026282"/>
          <c:h val="0.65600413584665496"/>
        </c:manualLayout>
      </c:layout>
      <c:barChart>
        <c:barDir val="col"/>
        <c:grouping val="clustered"/>
        <c:varyColors val="0"/>
        <c:ser>
          <c:idx val="0"/>
          <c:order val="0"/>
          <c:tx>
            <c:strRef>
              <c:f>Sheet1!$B$1</c:f>
              <c:strCache>
                <c:ptCount val="1"/>
                <c:pt idx="0">
                  <c:v>All students</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SY 2013-14</c:v>
                </c:pt>
              </c:strCache>
            </c:strRef>
          </c:cat>
          <c:val>
            <c:numRef>
              <c:f>Sheet1!$B$2</c:f>
              <c:numCache>
                <c:formatCode>0.0%</c:formatCode>
                <c:ptCount val="1"/>
                <c:pt idx="0">
                  <c:v>0.82299999999999995</c:v>
                </c:pt>
              </c:numCache>
            </c:numRef>
          </c:val>
          <c:extLst xmlns:c16r2="http://schemas.microsoft.com/office/drawing/2015/06/chart">
            <c:ext xmlns:c16="http://schemas.microsoft.com/office/drawing/2014/chart" uri="{C3380CC4-5D6E-409C-BE32-E72D297353CC}">
              <c16:uniqueId val="{00000000-1C30-4488-BCA6-A56C054FA44C}"/>
            </c:ext>
          </c:extLst>
        </c:ser>
        <c:ser>
          <c:idx val="1"/>
          <c:order val="1"/>
          <c:tx>
            <c:strRef>
              <c:f>Sheet1!$C$1</c:f>
              <c:strCache>
                <c:ptCount val="1"/>
                <c:pt idx="0">
                  <c:v>Economically disadvantaged students</c:v>
                </c:pt>
              </c:strCache>
            </c:strRef>
          </c:tx>
          <c:spPr>
            <a:solidFill>
              <a:srgbClr val="FFC000"/>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0-A4B8-4BCE-8F11-02DDF2ACDB92}"/>
              </c:ext>
            </c:extLst>
          </c:dPt>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SY 2013-14</c:v>
                </c:pt>
              </c:strCache>
            </c:strRef>
          </c:cat>
          <c:val>
            <c:numRef>
              <c:f>Sheet1!$C$2</c:f>
              <c:numCache>
                <c:formatCode>0.0%</c:formatCode>
                <c:ptCount val="1"/>
                <c:pt idx="0">
                  <c:v>0.746</c:v>
                </c:pt>
              </c:numCache>
            </c:numRef>
          </c:val>
          <c:extLst xmlns:c16r2="http://schemas.microsoft.com/office/drawing/2015/06/chart">
            <c:ext xmlns:c16="http://schemas.microsoft.com/office/drawing/2014/chart" uri="{C3380CC4-5D6E-409C-BE32-E72D297353CC}">
              <c16:uniqueId val="{00000001-1C30-4488-BCA6-A56C054FA44C}"/>
            </c:ext>
          </c:extLst>
        </c:ser>
        <c:ser>
          <c:idx val="2"/>
          <c:order val="2"/>
          <c:tx>
            <c:strRef>
              <c:f>Sheet1!$D$1</c:f>
              <c:strCache>
                <c:ptCount val="1"/>
                <c:pt idx="0">
                  <c:v>Students with disabilities</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SY 2013-14</c:v>
                </c:pt>
              </c:strCache>
            </c:strRef>
          </c:cat>
          <c:val>
            <c:numRef>
              <c:f>Sheet1!$D$2</c:f>
              <c:numCache>
                <c:formatCode>0.0%</c:formatCode>
                <c:ptCount val="1"/>
                <c:pt idx="0">
                  <c:v>0.63100000000000001</c:v>
                </c:pt>
              </c:numCache>
            </c:numRef>
          </c:val>
          <c:extLst xmlns:c16r2="http://schemas.microsoft.com/office/drawing/2015/06/chart">
            <c:ext xmlns:c16="http://schemas.microsoft.com/office/drawing/2014/chart" uri="{C3380CC4-5D6E-409C-BE32-E72D297353CC}">
              <c16:uniqueId val="{00000002-1C30-4488-BCA6-A56C054FA44C}"/>
            </c:ext>
          </c:extLst>
        </c:ser>
        <c:ser>
          <c:idx val="3"/>
          <c:order val="3"/>
          <c:tx>
            <c:strRef>
              <c:f>Sheet1!$E$1</c:f>
              <c:strCache>
                <c:ptCount val="1"/>
                <c:pt idx="0">
                  <c:v>ELs</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SY 2013-14</c:v>
                </c:pt>
              </c:strCache>
            </c:strRef>
          </c:cat>
          <c:val>
            <c:numRef>
              <c:f>Sheet1!$E$2</c:f>
              <c:numCache>
                <c:formatCode>0.0%</c:formatCode>
                <c:ptCount val="1"/>
                <c:pt idx="0">
                  <c:v>0.626</c:v>
                </c:pt>
              </c:numCache>
            </c:numRef>
          </c:val>
          <c:extLst xmlns:c16r2="http://schemas.microsoft.com/office/drawing/2015/06/chart">
            <c:ext xmlns:c16="http://schemas.microsoft.com/office/drawing/2014/chart" uri="{C3380CC4-5D6E-409C-BE32-E72D297353CC}">
              <c16:uniqueId val="{00000003-1C30-4488-BCA6-A56C054FA44C}"/>
            </c:ext>
          </c:extLst>
        </c:ser>
        <c:dLbls>
          <c:showLegendKey val="0"/>
          <c:showVal val="0"/>
          <c:showCatName val="0"/>
          <c:showSerName val="0"/>
          <c:showPercent val="0"/>
          <c:showBubbleSize val="0"/>
        </c:dLbls>
        <c:gapWidth val="219"/>
        <c:overlap val="-27"/>
        <c:axId val="32811264"/>
        <c:axId val="32890880"/>
      </c:barChart>
      <c:catAx>
        <c:axId val="3281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100" b="1" i="0" u="none" strike="noStrike" kern="1200" baseline="0">
                <a:solidFill>
                  <a:schemeClr val="tx1"/>
                </a:solidFill>
                <a:latin typeface="+mj-lt"/>
                <a:ea typeface="+mn-ea"/>
                <a:cs typeface="+mn-cs"/>
              </a:defRPr>
            </a:pPr>
            <a:endParaRPr lang="en-US"/>
          </a:p>
        </c:txPr>
        <c:crossAx val="32890880"/>
        <c:crosses val="autoZero"/>
        <c:auto val="1"/>
        <c:lblAlgn val="ctr"/>
        <c:lblOffset val="100"/>
        <c:noMultiLvlLbl val="0"/>
      </c:catAx>
      <c:valAx>
        <c:axId val="32890880"/>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j-lt"/>
                    <a:ea typeface="+mn-ea"/>
                    <a:cs typeface="+mn-cs"/>
                  </a:defRPr>
                </a:pPr>
                <a:r>
                  <a:rPr lang="en-US" sz="1200" b="0" dirty="0"/>
                  <a:t>Percentage</a:t>
                </a:r>
              </a:p>
            </c:rich>
          </c:tx>
          <c:layout>
            <c:manualLayout>
              <c:xMode val="edge"/>
              <c:yMode val="edge"/>
              <c:x val="2.6571643133843401E-2"/>
              <c:y val="0.310147437957009"/>
            </c:manualLayout>
          </c:layout>
          <c:overlay val="0"/>
          <c:spPr>
            <a:noFill/>
            <a:ln>
              <a:noFill/>
            </a:ln>
            <a:effectLst/>
          </c:spPr>
        </c:title>
        <c:numFmt formatCode="0.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100" b="1" i="0" u="none" strike="noStrike" kern="1200" baseline="0">
                <a:solidFill>
                  <a:schemeClr val="tx1"/>
                </a:solidFill>
                <a:latin typeface="+mj-lt"/>
                <a:ea typeface="+mn-ea"/>
                <a:cs typeface="+mn-cs"/>
              </a:defRPr>
            </a:pPr>
            <a:endParaRPr lang="en-US"/>
          </a:p>
        </c:txPr>
        <c:crossAx val="32811264"/>
        <c:crosses val="autoZero"/>
        <c:crossBetween val="between"/>
        <c:majorUnit val="0.2"/>
      </c:valAx>
      <c:spPr>
        <a:noFill/>
        <a:ln>
          <a:noFill/>
        </a:ln>
        <a:effectLst/>
      </c:spPr>
    </c:plotArea>
    <c:legend>
      <c:legendPos val="b"/>
      <c:legendEntry>
        <c:idx val="0"/>
        <c:txPr>
          <a:bodyPr rot="0" spcFirstLastPara="1" vertOverflow="ellipsis" vert="horz" wrap="square" anchor="ctr" anchorCtr="1"/>
          <a:lstStyle/>
          <a:p>
            <a:pPr>
              <a:defRPr sz="1200" b="1" i="0" u="none" strike="noStrike" kern="1200" baseline="0">
                <a:solidFill>
                  <a:schemeClr val="tx1"/>
                </a:solidFill>
                <a:latin typeface="+mj-lt"/>
                <a:ea typeface="+mn-ea"/>
                <a:cs typeface="+mn-cs"/>
              </a:defRPr>
            </a:pPr>
            <a:endParaRPr lang="en-US"/>
          </a:p>
        </c:txPr>
      </c:legendEntry>
      <c:legendEntry>
        <c:idx val="1"/>
        <c:txPr>
          <a:bodyPr rot="0" spcFirstLastPara="1" vertOverflow="ellipsis" vert="horz" wrap="square" anchor="ctr" anchorCtr="1"/>
          <a:lstStyle/>
          <a:p>
            <a:pPr>
              <a:defRPr sz="1200" b="1" i="0" u="none" strike="noStrike" kern="1200" baseline="0">
                <a:solidFill>
                  <a:schemeClr val="tx1"/>
                </a:solidFill>
                <a:latin typeface="+mj-lt"/>
                <a:ea typeface="+mn-ea"/>
                <a:cs typeface="+mn-cs"/>
              </a:defRPr>
            </a:pPr>
            <a:endParaRPr lang="en-US"/>
          </a:p>
        </c:txPr>
      </c:legendEntry>
      <c:legendEntry>
        <c:idx val="2"/>
        <c:txPr>
          <a:bodyPr rot="0" spcFirstLastPara="1" vertOverflow="ellipsis" vert="horz" wrap="square" anchor="ctr" anchorCtr="1"/>
          <a:lstStyle/>
          <a:p>
            <a:pPr>
              <a:defRPr sz="1200" b="1" i="0" u="none" strike="noStrike" kern="1200" baseline="0">
                <a:solidFill>
                  <a:schemeClr val="tx1"/>
                </a:solidFill>
                <a:latin typeface="+mj-lt"/>
                <a:ea typeface="+mn-ea"/>
                <a:cs typeface="+mn-cs"/>
              </a:defRPr>
            </a:pPr>
            <a:endParaRPr lang="en-US"/>
          </a:p>
        </c:txPr>
      </c:legendEntry>
      <c:legendEntry>
        <c:idx val="3"/>
        <c:txPr>
          <a:bodyPr rot="0" spcFirstLastPara="1" vertOverflow="ellipsis" vert="horz" wrap="square" anchor="ctr" anchorCtr="1"/>
          <a:lstStyle/>
          <a:p>
            <a:pPr>
              <a:defRPr sz="1200" b="1" i="0" u="none" strike="noStrike" kern="1200" baseline="0">
                <a:solidFill>
                  <a:schemeClr val="tx1"/>
                </a:solidFill>
                <a:latin typeface="+mj-lt"/>
                <a:ea typeface="+mn-ea"/>
                <a:cs typeface="+mn-cs"/>
              </a:defRPr>
            </a:pPr>
            <a:endParaRPr lang="en-US"/>
          </a:p>
        </c:txPr>
      </c:legendEntry>
      <c:layout>
        <c:manualLayout>
          <c:xMode val="edge"/>
          <c:yMode val="edge"/>
          <c:x val="9.4087987453580602E-2"/>
          <c:y val="0.79147819497661098"/>
          <c:w val="0.85111223519660595"/>
          <c:h val="0.2085218050233889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j-lt"/>
              <a:ea typeface="+mn-ea"/>
              <a:cs typeface="+mn-cs"/>
            </a:defRPr>
          </a:pPr>
          <a:endParaRPr lang="en-US"/>
        </a:p>
      </c:txPr>
    </c:legend>
    <c:plotVisOnly val="1"/>
    <c:dispBlanksAs val="gap"/>
    <c:showDLblsOverMax val="0"/>
  </c:chart>
  <c:spPr>
    <a:noFill/>
    <a:ln w="9525" cap="flat" cmpd="sng" algn="ctr">
      <a:noFill/>
      <a:prstDash val="solid"/>
      <a:round/>
    </a:ln>
    <a:effectLst/>
  </c:spPr>
  <c:txPr>
    <a:bodyPr/>
    <a:lstStyle/>
    <a:p>
      <a:pPr>
        <a:defRPr>
          <a:latin typeface="+mj-lt"/>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56" tIns="46628" rIns="93256" bIns="46628"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76335" y="0"/>
            <a:ext cx="3041968" cy="465296"/>
          </a:xfrm>
          <a:prstGeom prst="rect">
            <a:avLst/>
          </a:prstGeom>
        </p:spPr>
        <p:txBody>
          <a:bodyPr vert="horz" lIns="93256" tIns="46628" rIns="93256" bIns="46628" rtlCol="0"/>
          <a:lstStyle>
            <a:lvl1pPr algn="r" fontAlgn="auto">
              <a:spcBef>
                <a:spcPts val="0"/>
              </a:spcBef>
              <a:spcAft>
                <a:spcPts val="0"/>
              </a:spcAft>
              <a:defRPr sz="1200" smtClean="0">
                <a:latin typeface="+mn-lt"/>
                <a:cs typeface="+mn-cs"/>
              </a:defRPr>
            </a:lvl1pPr>
          </a:lstStyle>
          <a:p>
            <a:pPr>
              <a:defRPr/>
            </a:pPr>
            <a:fld id="{6FFCDEEC-85C9-4C96-BA07-DC1346F52D77}" type="datetimeFigureOut">
              <a:rPr lang="en-US"/>
              <a:pPr>
                <a:defRPr/>
              </a:pPr>
              <a:t>6/23/2016</a:t>
            </a:fld>
            <a:endParaRPr lang="en-US" dirty="0"/>
          </a:p>
        </p:txBody>
      </p:sp>
      <p:sp>
        <p:nvSpPr>
          <p:cNvPr id="4" name="Footer Placeholder 3"/>
          <p:cNvSpPr>
            <a:spLocks noGrp="1"/>
          </p:cNvSpPr>
          <p:nvPr>
            <p:ph type="ftr" sz="quarter" idx="2"/>
          </p:nvPr>
        </p:nvSpPr>
        <p:spPr>
          <a:xfrm>
            <a:off x="0" y="8839013"/>
            <a:ext cx="3041968" cy="465296"/>
          </a:xfrm>
          <a:prstGeom prst="rect">
            <a:avLst/>
          </a:prstGeom>
        </p:spPr>
        <p:txBody>
          <a:bodyPr vert="horz" lIns="93256" tIns="46628" rIns="93256" bIns="46628"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976335" y="8839013"/>
            <a:ext cx="3041968" cy="465296"/>
          </a:xfrm>
          <a:prstGeom prst="rect">
            <a:avLst/>
          </a:prstGeom>
        </p:spPr>
        <p:txBody>
          <a:bodyPr vert="horz" lIns="93256" tIns="46628" rIns="93256" bIns="46628" rtlCol="0" anchor="b"/>
          <a:lstStyle>
            <a:lvl1pPr algn="r" fontAlgn="auto">
              <a:spcBef>
                <a:spcPts val="0"/>
              </a:spcBef>
              <a:spcAft>
                <a:spcPts val="0"/>
              </a:spcAft>
              <a:defRPr sz="1200" smtClean="0">
                <a:latin typeface="+mn-lt"/>
                <a:cs typeface="+mn-cs"/>
              </a:defRPr>
            </a:lvl1pPr>
          </a:lstStyle>
          <a:p>
            <a:pPr>
              <a:defRPr/>
            </a:pPr>
            <a:fld id="{7B6D337A-94BB-4D48-AF3B-8C6270C51EEB}" type="slidenum">
              <a:rPr lang="en-US"/>
              <a:pPr>
                <a:defRPr/>
              </a:pPr>
              <a:t>‹#›</a:t>
            </a:fld>
            <a:endParaRPr lang="en-US" dirty="0"/>
          </a:p>
        </p:txBody>
      </p:sp>
    </p:spTree>
    <p:extLst>
      <p:ext uri="{BB962C8B-B14F-4D97-AF65-F5344CB8AC3E}">
        <p14:creationId xmlns:p14="http://schemas.microsoft.com/office/powerpoint/2010/main" val="41537222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56" tIns="46628" rIns="93256" bIns="46628"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6335" y="0"/>
            <a:ext cx="3041968" cy="465296"/>
          </a:xfrm>
          <a:prstGeom prst="rect">
            <a:avLst/>
          </a:prstGeom>
        </p:spPr>
        <p:txBody>
          <a:bodyPr vert="horz" lIns="93256" tIns="46628" rIns="93256" bIns="46628" rtlCol="0"/>
          <a:lstStyle>
            <a:lvl1pPr algn="r" fontAlgn="auto">
              <a:spcBef>
                <a:spcPts val="0"/>
              </a:spcBef>
              <a:spcAft>
                <a:spcPts val="0"/>
              </a:spcAft>
              <a:defRPr sz="1200" smtClean="0">
                <a:latin typeface="+mn-lt"/>
                <a:cs typeface="+mn-cs"/>
              </a:defRPr>
            </a:lvl1pPr>
          </a:lstStyle>
          <a:p>
            <a:pPr>
              <a:defRPr/>
            </a:pPr>
            <a:fld id="{B3DD1D36-20B8-4E7F-B2A3-0C1A67BBD212}" type="datetimeFigureOut">
              <a:rPr lang="en-US"/>
              <a:pPr>
                <a:defRPr/>
              </a:pPr>
              <a:t>6/23/2016</a:t>
            </a:fld>
            <a:endParaRPr lang="en-US" dirty="0"/>
          </a:p>
        </p:txBody>
      </p:sp>
      <p:sp>
        <p:nvSpPr>
          <p:cNvPr id="4" name="Slide Image Placeholder 3"/>
          <p:cNvSpPr>
            <a:spLocks noGrp="1" noRot="1" noChangeAspect="1"/>
          </p:cNvSpPr>
          <p:nvPr>
            <p:ph type="sldImg" idx="2"/>
          </p:nvPr>
        </p:nvSpPr>
        <p:spPr>
          <a:xfrm>
            <a:off x="1182688" y="696913"/>
            <a:ext cx="4654550" cy="3490912"/>
          </a:xfrm>
          <a:prstGeom prst="rect">
            <a:avLst/>
          </a:prstGeom>
          <a:noFill/>
          <a:ln w="12700">
            <a:solidFill>
              <a:prstClr val="black"/>
            </a:solidFill>
          </a:ln>
        </p:spPr>
        <p:txBody>
          <a:bodyPr vert="horz" lIns="93256" tIns="46628" rIns="93256" bIns="46628" rtlCol="0" anchor="ctr"/>
          <a:lstStyle/>
          <a:p>
            <a:pPr lvl="0"/>
            <a:endParaRPr lang="en-US" noProof="0" dirty="0"/>
          </a:p>
        </p:txBody>
      </p:sp>
      <p:sp>
        <p:nvSpPr>
          <p:cNvPr id="5" name="Notes Placeholder 4"/>
          <p:cNvSpPr>
            <a:spLocks noGrp="1"/>
          </p:cNvSpPr>
          <p:nvPr>
            <p:ph type="body" sz="quarter" idx="3"/>
          </p:nvPr>
        </p:nvSpPr>
        <p:spPr>
          <a:xfrm>
            <a:off x="701994" y="4420316"/>
            <a:ext cx="5615940" cy="4187666"/>
          </a:xfrm>
          <a:prstGeom prst="rect">
            <a:avLst/>
          </a:prstGeom>
        </p:spPr>
        <p:txBody>
          <a:bodyPr vert="horz" lIns="93256" tIns="46628" rIns="93256" bIns="4662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39013"/>
            <a:ext cx="3041968" cy="465296"/>
          </a:xfrm>
          <a:prstGeom prst="rect">
            <a:avLst/>
          </a:prstGeom>
        </p:spPr>
        <p:txBody>
          <a:bodyPr vert="horz" lIns="93256" tIns="46628" rIns="93256" bIns="46628"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6335" y="8839013"/>
            <a:ext cx="3041968" cy="465296"/>
          </a:xfrm>
          <a:prstGeom prst="rect">
            <a:avLst/>
          </a:prstGeom>
        </p:spPr>
        <p:txBody>
          <a:bodyPr vert="horz" lIns="93256" tIns="46628" rIns="93256" bIns="46628" rtlCol="0" anchor="b"/>
          <a:lstStyle>
            <a:lvl1pPr algn="r" fontAlgn="auto">
              <a:spcBef>
                <a:spcPts val="0"/>
              </a:spcBef>
              <a:spcAft>
                <a:spcPts val="0"/>
              </a:spcAft>
              <a:defRPr sz="1200" smtClean="0">
                <a:latin typeface="+mn-lt"/>
                <a:cs typeface="+mn-cs"/>
              </a:defRPr>
            </a:lvl1pPr>
          </a:lstStyle>
          <a:p>
            <a:pPr>
              <a:defRPr/>
            </a:pPr>
            <a:fld id="{DE61B3D3-DCF2-4292-B860-334F61CD4651}" type="slidenum">
              <a:rPr lang="en-US"/>
              <a:pPr>
                <a:defRPr/>
              </a:pPr>
              <a:t>‹#›</a:t>
            </a:fld>
            <a:endParaRPr lang="en-US" dirty="0"/>
          </a:p>
        </p:txBody>
      </p:sp>
    </p:spTree>
    <p:extLst>
      <p:ext uri="{BB962C8B-B14F-4D97-AF65-F5344CB8AC3E}">
        <p14:creationId xmlns:p14="http://schemas.microsoft.com/office/powerpoint/2010/main" val="3214317067"/>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nces.ed.gov/ccd/elsi/"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2.ed.gov/admins/lead/account/consolidated/index.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1</a:t>
            </a:fld>
            <a:endParaRPr lang="en-US" dirty="0"/>
          </a:p>
        </p:txBody>
      </p:sp>
    </p:spTree>
    <p:extLst>
      <p:ext uri="{BB962C8B-B14F-4D97-AF65-F5344CB8AC3E}">
        <p14:creationId xmlns:p14="http://schemas.microsoft.com/office/powerpoint/2010/main" val="526064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Data note: </a:t>
            </a:r>
          </a:p>
          <a:p>
            <a:endParaRPr lang="en-US" baseline="0" dirty="0"/>
          </a:p>
          <a:p>
            <a:r>
              <a:rPr lang="en-US" baseline="0" dirty="0"/>
              <a:t>A LEP student, or English language learners (ELL) is defined as an individual who was not born in the United States or whose native language is a language other than English; or who comes from an environment where a language other than English is dominant; or who is an American Indian or Alaska Native and who comes from an environment where a language other than English has had a significant impact on his or her level of English language proficiency; and who, by reason thereof, has sufficient difficulty speaking, reading, writing, or understanding the English language to deny such individual the opportunity to learn successfully in classrooms where the language of instruction is English or to participate fully in our society. </a:t>
            </a:r>
          </a:p>
          <a:p>
            <a:endParaRPr lang="en-US" baseline="0" dirty="0"/>
          </a:p>
          <a:p>
            <a:r>
              <a:rPr lang="en-US" dirty="0"/>
              <a:t>Common Core of Data, Tabulated from Elementary/Secondary Information System, 11/10/2015. Retrieved June 7, 2016 from </a:t>
            </a:r>
            <a:r>
              <a:rPr lang="en-US" dirty="0">
                <a:hlinkClick r:id="rId3"/>
              </a:rPr>
              <a:t>http://nces.ed.gov/ccd/elsi/</a:t>
            </a: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4</a:t>
            </a:fld>
            <a:endParaRPr lang="en-US" dirty="0"/>
          </a:p>
        </p:txBody>
      </p:sp>
    </p:spTree>
    <p:extLst>
      <p:ext uri="{BB962C8B-B14F-4D97-AF65-F5344CB8AC3E}">
        <p14:creationId xmlns:p14="http://schemas.microsoft.com/office/powerpoint/2010/main" val="2209394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Between</a:t>
            </a:r>
            <a:r>
              <a:rPr lang="en-US" baseline="0" dirty="0"/>
              <a:t> 2003 and 2015, average reading scores for ELs in grade four in California decreased by one point and average scores for ELs in grade four in the United States increased by three points. The lowest average score for ELs in California occurred in 2013 with a score of 182, creating a gap of five points as compared to ELs in the United States (187). The highest average reading score for ELs in California occurred in 2011 with a score of 186, creating a gap of two points as compared to ELs in the United States (188).</a:t>
            </a:r>
          </a:p>
          <a:p>
            <a:endParaRPr lang="en-US" baseline="0" dirty="0"/>
          </a:p>
          <a:p>
            <a:r>
              <a:rPr lang="en-US" baseline="0" dirty="0"/>
              <a:t>Between 2003 and 2015, the average reading scores for non-ELs in grade four in California increased by nine points and scores for non-ELs in the United States increased by six points. </a:t>
            </a:r>
            <a:endParaRPr lang="en-US" dirty="0"/>
          </a:p>
          <a:p>
            <a:endParaRPr lang="en-US" dirty="0"/>
          </a:p>
          <a:p>
            <a:r>
              <a:rPr lang="en-US" dirty="0"/>
              <a:t>Data note: </a:t>
            </a:r>
          </a:p>
          <a:p>
            <a:endParaRPr lang="en-US" dirty="0"/>
          </a:p>
          <a:p>
            <a:r>
              <a:rPr lang="en-US" dirty="0"/>
              <a:t>The National Assessment of Educational Progress (NAEP), also known as the Nation’s Report Card, is the largest continuing and nationally representative assessment of what students know about mathematics, reading, science, writing, the arts, civics, economics, geography, U.S. history, and technology and engineering literacy. This fact sheet reports only the reading and mathematics trends. Not all students in schools take NAEP. A sample of schools is selected based on school location, minority enrollment, level of school achievement, and average income of the geographic area. Then, within each school, students are randomly selected to participate. </a:t>
            </a:r>
          </a:p>
          <a:p>
            <a:endParaRPr lang="en-US" dirty="0"/>
          </a:p>
          <a:p>
            <a:pPr defTabSz="461132">
              <a:defRPr/>
            </a:pPr>
            <a:r>
              <a:rPr lang="en-US" dirty="0"/>
              <a:t>U.S. Department of Education, Institute of Education Sciences, National Center for Education Statistics, National Assessment of Educational Progress (NAEP), 2003, 2005, 2007, 2009, 2011, 2013 and 2015 Reading Assessments.</a:t>
            </a:r>
          </a:p>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5</a:t>
            </a:fld>
            <a:endParaRPr lang="en-US" dirty="0"/>
          </a:p>
        </p:txBody>
      </p:sp>
    </p:spTree>
    <p:extLst>
      <p:ext uri="{BB962C8B-B14F-4D97-AF65-F5344CB8AC3E}">
        <p14:creationId xmlns:p14="http://schemas.microsoft.com/office/powerpoint/2010/main" val="3694704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Between</a:t>
            </a:r>
            <a:r>
              <a:rPr lang="en-US" baseline="0" dirty="0"/>
              <a:t> 2003 and 2015, average reading scores for ELs in grade eight in California decreased by six points and average reading scores for ELs in the United States increased by one point. ELs in California saw its lowest reading scores in 2009 and 2015 (215), creating a gap of four points (219) in 2009 and a gap of eight points (223) in 2015 as compared to ELs in the United States.  California’s highest score occurred in 2005 (222), creating a gap of two points (224) as compared to ELs in the U.S. </a:t>
            </a:r>
          </a:p>
          <a:p>
            <a:endParaRPr lang="en-US" baseline="0" dirty="0"/>
          </a:p>
          <a:p>
            <a:r>
              <a:rPr lang="en-US" baseline="0" dirty="0"/>
              <a:t>Between 2003 and 2015, the average reading scores for non-ELs in grade eight in California increased by eight points and average reading scores for Non-ELs and in the United States increased by four points.</a:t>
            </a:r>
            <a:endParaRPr lang="en-US" dirty="0"/>
          </a:p>
          <a:p>
            <a:endParaRPr lang="en-US" dirty="0"/>
          </a:p>
          <a:p>
            <a:r>
              <a:rPr lang="en-US" dirty="0"/>
              <a:t>Date note: </a:t>
            </a:r>
          </a:p>
          <a:p>
            <a:endParaRPr lang="en-US" dirty="0"/>
          </a:p>
          <a:p>
            <a:r>
              <a:rPr lang="en-US" dirty="0"/>
              <a:t>The framework for the 2015 assessment was updated in 2009; however, in 2009 it was determined that, despite the changes to the framework, the results from the 2009 and later assessments could still be compared to those from earlier assessment years.</a:t>
            </a:r>
          </a:p>
          <a:p>
            <a:endParaRPr lang="en-US" dirty="0"/>
          </a:p>
          <a:p>
            <a:pPr defTabSz="461132">
              <a:defRPr/>
            </a:pPr>
            <a:r>
              <a:rPr lang="en-US" dirty="0"/>
              <a:t>U.S. Department of Education, Institute of Education Sciences, National Center for Education Statistics, National Assessment of Educational Progress (NAEP), 2003, 2005, 2007, 2009, 2011, 2013 and 2015 Reading Assessments.</a:t>
            </a:r>
          </a:p>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6</a:t>
            </a:fld>
            <a:endParaRPr lang="en-US" dirty="0"/>
          </a:p>
        </p:txBody>
      </p:sp>
    </p:spTree>
    <p:extLst>
      <p:ext uri="{BB962C8B-B14F-4D97-AF65-F5344CB8AC3E}">
        <p14:creationId xmlns:p14="http://schemas.microsoft.com/office/powerpoint/2010/main" val="664059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a:t>
            </a:r>
            <a:r>
              <a:rPr lang="en-US" baseline="0" dirty="0"/>
              <a:t> 2003 and 2015, average mathematics scores for ELs in grade four in California decreased by one point and average mathematics scores for ELs in the United States increased by four points. The lowest average score for ELs in California occurred in 2009 and 2015 with a score of 211, creating a gap of seven points (218) in 2009 and 2015 as compared to ELs in the United States. The highest average score occurred in 2005 and 2011 with a score of 214, creating a gap of two points (216) in 2005 and a gap of five points (219) in 2011 as compared to ELs in the United States. </a:t>
            </a:r>
          </a:p>
          <a:p>
            <a:endParaRPr lang="en-US" baseline="0" dirty="0"/>
          </a:p>
          <a:p>
            <a:r>
              <a:rPr lang="en-US" baseline="0" dirty="0"/>
              <a:t>Between 2003 and 2015, the average mathematics scores for non-ELs in grade four in California increased by five points and scores for non-ELs in the United States increased by seven points.</a:t>
            </a:r>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7</a:t>
            </a:fld>
            <a:endParaRPr lang="en-US" dirty="0"/>
          </a:p>
        </p:txBody>
      </p:sp>
    </p:spTree>
    <p:extLst>
      <p:ext uri="{BB962C8B-B14F-4D97-AF65-F5344CB8AC3E}">
        <p14:creationId xmlns:p14="http://schemas.microsoft.com/office/powerpoint/2010/main" val="881063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132">
              <a:defRPr/>
            </a:pPr>
            <a:r>
              <a:rPr lang="en-US" dirty="0"/>
              <a:t>Between</a:t>
            </a:r>
            <a:r>
              <a:rPr lang="en-US" baseline="0" dirty="0"/>
              <a:t> 2003 and 2013, average mathematics scores for ELs in grade eight in California decreased by one point and average mathematics scores for ELs in the United States increased by five points. ELs in California saw its lowest reading scores in 2011 (234), creating a gap of 10 points (244) as compared to ELs in the United States.  California’s highest score occurred in 2005 and 2007 (241), creating a gap of three points (244) in 2005 and a gap of four points (245) in 2007 as compared to ELs in the U.S. </a:t>
            </a:r>
          </a:p>
          <a:p>
            <a:pPr defTabSz="461132">
              <a:defRPr/>
            </a:pPr>
            <a:endParaRPr lang="en-US" baseline="0" dirty="0"/>
          </a:p>
          <a:p>
            <a:pPr defTabSz="461132">
              <a:defRPr/>
            </a:pPr>
            <a:r>
              <a:rPr lang="en-US" baseline="0" dirty="0"/>
              <a:t>Between 2003 and 2015, the average mathematics scores for non-ELs in grade eight in California increased by eight points and scores for non-ELs in the United States increased by six points.</a:t>
            </a:r>
            <a:endParaRPr lang="en-US" dirty="0"/>
          </a:p>
          <a:p>
            <a:endParaRPr lang="en-US" baseline="0"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8</a:t>
            </a:fld>
            <a:endParaRPr lang="en-US" dirty="0"/>
          </a:p>
        </p:txBody>
      </p:sp>
    </p:spTree>
    <p:extLst>
      <p:ext uri="{BB962C8B-B14F-4D97-AF65-F5344CB8AC3E}">
        <p14:creationId xmlns:p14="http://schemas.microsoft.com/office/powerpoint/2010/main" val="3928000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Data note: </a:t>
            </a:r>
          </a:p>
          <a:p>
            <a:endParaRPr lang="en-US" baseline="0" dirty="0"/>
          </a:p>
          <a:p>
            <a:r>
              <a:rPr lang="en-US" baseline="0" dirty="0"/>
              <a:t>Data use regulatory adjusted cohort graduation rate: The four-year adjusted cohort graduation rate is the number of students who graduate in four years with a regular high school diploma divided by the number of students who form the adjusted cohort for the graduating class. From the beginning of 9th grade (or the earliest high school grade), students who are entering that grade for the first time form a cohort that is "adjusted" by adding any students who subsequently transfer into the cohort and subtracting any students who subsequently transfer out, emigrate to another country, or die. 2010-11 was the first year that states were required to use the regulatory cohort rate, so data prior to that year are not necessarily comparable to the regulatory rates. While the ACGR is more comparable across states than previous rates, there are still some differences in state implementation of the requirements, leading to the potential for differences across in how the rates are calculated. This is particularly true for the population of children with limited English proficiency</a:t>
            </a:r>
          </a:p>
          <a:p>
            <a:endParaRPr lang="en-US" dirty="0"/>
          </a:p>
          <a:p>
            <a:r>
              <a:rPr lang="en-US" dirty="0" err="1"/>
              <a:t>EDFacts</a:t>
            </a:r>
            <a:r>
              <a:rPr lang="en-US" dirty="0"/>
              <a:t>/Consolidated State Performance Report, 2013-14: </a:t>
            </a:r>
            <a:r>
              <a:rPr lang="en-US" dirty="0">
                <a:hlinkClick r:id="rId3"/>
              </a:rPr>
              <a:t>http://www2.ed.gov/admins/lead/account/consolidated/index.html</a:t>
            </a:r>
            <a:r>
              <a:rPr lang="en-US" dirty="0"/>
              <a:t> </a:t>
            </a:r>
            <a:endParaRPr lang="en-US" baseline="0"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9</a:t>
            </a:fld>
            <a:endParaRPr lang="en-US" dirty="0"/>
          </a:p>
        </p:txBody>
      </p:sp>
    </p:spTree>
    <p:extLst>
      <p:ext uri="{BB962C8B-B14F-4D97-AF65-F5344CB8AC3E}">
        <p14:creationId xmlns:p14="http://schemas.microsoft.com/office/powerpoint/2010/main" val="472549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53">
              <a:defRPr/>
            </a:pPr>
            <a:r>
              <a:rPr lang="en-US" b="1" dirty="0"/>
              <a:t>The graduation rate for ELs reached a record high of 62.6 percent in SY 2013-14, an increase of 5.6 percentage points from SY 2010-11. However, ELs, students with disabilities, and economically disadvantaged students all have graduation rates below the national average for all students.</a:t>
            </a:r>
            <a:endParaRPr lang="en-US" dirty="0"/>
          </a:p>
          <a:p>
            <a:endParaRPr lang="en-US"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en-US" b="1" dirty="0" smtClean="0"/>
              <a:t>Data retrieved Jan 2016.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10</a:t>
            </a:fld>
            <a:endParaRPr lang="en-US" dirty="0"/>
          </a:p>
        </p:txBody>
      </p:sp>
    </p:spTree>
    <p:extLst>
      <p:ext uri="{BB962C8B-B14F-4D97-AF65-F5344CB8AC3E}">
        <p14:creationId xmlns:p14="http://schemas.microsoft.com/office/powerpoint/2010/main" val="2713730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spcBef>
                <a:spcPct val="0"/>
              </a:spcBef>
            </a:pPr>
            <a:r>
              <a:rPr lang="en-US" altLang="en-US" sz="2400" dirty="0"/>
              <a:t>Marianna </a:t>
            </a:r>
          </a:p>
          <a:p>
            <a:pPr eaLnBrk="1" hangingPunct="1">
              <a:spcBef>
                <a:spcPct val="0"/>
              </a:spcBef>
            </a:pPr>
            <a:endParaRPr lang="en-US" altLang="en-US" dirty="0" smtClean="0"/>
          </a:p>
        </p:txBody>
      </p:sp>
      <p:sp>
        <p:nvSpPr>
          <p:cNvPr id="14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958" indent="-291522">
              <a:defRPr>
                <a:solidFill>
                  <a:schemeClr val="tx1"/>
                </a:solidFill>
                <a:latin typeface="Calibri" pitchFamily="34" charset="0"/>
              </a:defRPr>
            </a:lvl2pPr>
            <a:lvl3pPr marL="1166089" indent="-233218">
              <a:defRPr>
                <a:solidFill>
                  <a:schemeClr val="tx1"/>
                </a:solidFill>
                <a:latin typeface="Calibri" pitchFamily="34" charset="0"/>
              </a:defRPr>
            </a:lvl3pPr>
            <a:lvl4pPr marL="1632524" indent="-233218">
              <a:defRPr>
                <a:solidFill>
                  <a:schemeClr val="tx1"/>
                </a:solidFill>
                <a:latin typeface="Calibri" pitchFamily="34" charset="0"/>
              </a:defRPr>
            </a:lvl4pPr>
            <a:lvl5pPr marL="2098959" indent="-233218">
              <a:defRPr>
                <a:solidFill>
                  <a:schemeClr val="tx1"/>
                </a:solidFill>
                <a:latin typeface="Calibri" pitchFamily="34" charset="0"/>
              </a:defRPr>
            </a:lvl5pPr>
            <a:lvl6pPr marL="2565395" indent="-233218" defTabSz="466435" fontAlgn="base">
              <a:spcBef>
                <a:spcPct val="0"/>
              </a:spcBef>
              <a:spcAft>
                <a:spcPct val="0"/>
              </a:spcAft>
              <a:defRPr>
                <a:solidFill>
                  <a:schemeClr val="tx1"/>
                </a:solidFill>
                <a:latin typeface="Calibri" pitchFamily="34" charset="0"/>
              </a:defRPr>
            </a:lvl6pPr>
            <a:lvl7pPr marL="3031830" indent="-233218" defTabSz="466435" fontAlgn="base">
              <a:spcBef>
                <a:spcPct val="0"/>
              </a:spcBef>
              <a:spcAft>
                <a:spcPct val="0"/>
              </a:spcAft>
              <a:defRPr>
                <a:solidFill>
                  <a:schemeClr val="tx1"/>
                </a:solidFill>
                <a:latin typeface="Calibri" pitchFamily="34" charset="0"/>
              </a:defRPr>
            </a:lvl7pPr>
            <a:lvl8pPr marL="3498266" indent="-233218" defTabSz="466435" fontAlgn="base">
              <a:spcBef>
                <a:spcPct val="0"/>
              </a:spcBef>
              <a:spcAft>
                <a:spcPct val="0"/>
              </a:spcAft>
              <a:defRPr>
                <a:solidFill>
                  <a:schemeClr val="tx1"/>
                </a:solidFill>
                <a:latin typeface="Calibri" pitchFamily="34" charset="0"/>
              </a:defRPr>
            </a:lvl8pPr>
            <a:lvl9pPr marL="3964701" indent="-233218" defTabSz="466435"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9C5BD5-412E-4CD7-B4A3-DCF720252E60}" type="slidenum">
              <a:rPr lang="en-US" altLang="en-US" smtClean="0"/>
              <a:pPr fontAlgn="base">
                <a:spcBef>
                  <a:spcPct val="0"/>
                </a:spcBef>
                <a:spcAft>
                  <a:spcPct val="0"/>
                </a:spcAft>
                <a:defRPr/>
              </a:pPr>
              <a:t>12</a:t>
            </a:fld>
            <a:endParaRPr lang="en-US"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13</a:t>
            </a:fld>
            <a:endParaRPr lang="en-US" dirty="0"/>
          </a:p>
        </p:txBody>
      </p:sp>
    </p:spTree>
    <p:extLst>
      <p:ext uri="{BB962C8B-B14F-4D97-AF65-F5344CB8AC3E}">
        <p14:creationId xmlns:p14="http://schemas.microsoft.com/office/powerpoint/2010/main" val="1732980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spcBef>
                <a:spcPct val="0"/>
              </a:spcBef>
            </a:pPr>
            <a:r>
              <a:rPr lang="en-US" altLang="en-US" sz="2400" dirty="0"/>
              <a:t>Marianna </a:t>
            </a:r>
          </a:p>
          <a:p>
            <a:pPr eaLnBrk="1" hangingPunct="1">
              <a:spcBef>
                <a:spcPct val="0"/>
              </a:spcBef>
            </a:pPr>
            <a:endParaRPr lang="en-US" altLang="en-US" dirty="0" smtClean="0"/>
          </a:p>
        </p:txBody>
      </p:sp>
      <p:sp>
        <p:nvSpPr>
          <p:cNvPr id="153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958" indent="-291522">
              <a:defRPr>
                <a:solidFill>
                  <a:schemeClr val="tx1"/>
                </a:solidFill>
                <a:latin typeface="Calibri" pitchFamily="34" charset="0"/>
              </a:defRPr>
            </a:lvl2pPr>
            <a:lvl3pPr marL="1166089" indent="-233218">
              <a:defRPr>
                <a:solidFill>
                  <a:schemeClr val="tx1"/>
                </a:solidFill>
                <a:latin typeface="Calibri" pitchFamily="34" charset="0"/>
              </a:defRPr>
            </a:lvl3pPr>
            <a:lvl4pPr marL="1632524" indent="-233218">
              <a:defRPr>
                <a:solidFill>
                  <a:schemeClr val="tx1"/>
                </a:solidFill>
                <a:latin typeface="Calibri" pitchFamily="34" charset="0"/>
              </a:defRPr>
            </a:lvl4pPr>
            <a:lvl5pPr marL="2098959" indent="-233218">
              <a:defRPr>
                <a:solidFill>
                  <a:schemeClr val="tx1"/>
                </a:solidFill>
                <a:latin typeface="Calibri" pitchFamily="34" charset="0"/>
              </a:defRPr>
            </a:lvl5pPr>
            <a:lvl6pPr marL="2565395" indent="-233218" defTabSz="466435" fontAlgn="base">
              <a:spcBef>
                <a:spcPct val="0"/>
              </a:spcBef>
              <a:spcAft>
                <a:spcPct val="0"/>
              </a:spcAft>
              <a:defRPr>
                <a:solidFill>
                  <a:schemeClr val="tx1"/>
                </a:solidFill>
                <a:latin typeface="Calibri" pitchFamily="34" charset="0"/>
              </a:defRPr>
            </a:lvl6pPr>
            <a:lvl7pPr marL="3031830" indent="-233218" defTabSz="466435" fontAlgn="base">
              <a:spcBef>
                <a:spcPct val="0"/>
              </a:spcBef>
              <a:spcAft>
                <a:spcPct val="0"/>
              </a:spcAft>
              <a:defRPr>
                <a:solidFill>
                  <a:schemeClr val="tx1"/>
                </a:solidFill>
                <a:latin typeface="Calibri" pitchFamily="34" charset="0"/>
              </a:defRPr>
            </a:lvl7pPr>
            <a:lvl8pPr marL="3498266" indent="-233218" defTabSz="466435" fontAlgn="base">
              <a:spcBef>
                <a:spcPct val="0"/>
              </a:spcBef>
              <a:spcAft>
                <a:spcPct val="0"/>
              </a:spcAft>
              <a:defRPr>
                <a:solidFill>
                  <a:schemeClr val="tx1"/>
                </a:solidFill>
                <a:latin typeface="Calibri" pitchFamily="34" charset="0"/>
              </a:defRPr>
            </a:lvl8pPr>
            <a:lvl9pPr marL="3964701" indent="-233218" defTabSz="466435"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F598EC-C392-4BEA-85CC-343748D650CB}" type="slidenum">
              <a:rPr lang="en-US" altLang="en-US" smtClean="0"/>
              <a:pPr fontAlgn="base">
                <a:spcBef>
                  <a:spcPct val="0"/>
                </a:spcBef>
                <a:spcAft>
                  <a:spcPct val="0"/>
                </a:spcAft>
                <a:defRPr/>
              </a:pPr>
              <a:t>14</a:t>
            </a:fld>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15</a:t>
            </a:fld>
            <a:endParaRPr lang="en-US" dirty="0"/>
          </a:p>
        </p:txBody>
      </p:sp>
    </p:spTree>
    <p:extLst>
      <p:ext uri="{BB962C8B-B14F-4D97-AF65-F5344CB8AC3E}">
        <p14:creationId xmlns:p14="http://schemas.microsoft.com/office/powerpoint/2010/main" val="3823626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23</a:t>
            </a:fld>
            <a:endParaRPr lang="en-US" dirty="0"/>
          </a:p>
        </p:txBody>
      </p:sp>
    </p:spTree>
    <p:extLst>
      <p:ext uri="{BB962C8B-B14F-4D97-AF65-F5344CB8AC3E}">
        <p14:creationId xmlns:p14="http://schemas.microsoft.com/office/powerpoint/2010/main" val="169172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114801"/>
            <a:ext cx="7772400" cy="914399"/>
          </a:xfrm>
          <a:prstGeom prst="rect">
            <a:avLst/>
          </a:prstGeom>
        </p:spPr>
        <p:txBody>
          <a:bodyPr vert="horz"/>
          <a:lstStyle>
            <a:lvl1pPr>
              <a:defRPr sz="5200" b="1" i="0" kern="1200" cap="all" spc="0">
                <a:solidFill>
                  <a:schemeClr val="bg1"/>
                </a:solidFill>
                <a:latin typeface="Tw Cen MT"/>
                <a:cs typeface="Tw Cen MT"/>
              </a:defRPr>
            </a:lvl1pPr>
          </a:lstStyle>
          <a:p>
            <a:r>
              <a:rPr lang="en-US" dirty="0" smtClean="0"/>
              <a:t>Click to edit title</a:t>
            </a:r>
            <a:endParaRPr lang="en-US" dirty="0"/>
          </a:p>
        </p:txBody>
      </p:sp>
      <p:sp>
        <p:nvSpPr>
          <p:cNvPr id="3" name="Subtitle 2"/>
          <p:cNvSpPr>
            <a:spLocks noGrp="1"/>
          </p:cNvSpPr>
          <p:nvPr>
            <p:ph type="subTitle" idx="1" hasCustomPrompt="1"/>
          </p:nvPr>
        </p:nvSpPr>
        <p:spPr>
          <a:xfrm>
            <a:off x="1371600" y="5029200"/>
            <a:ext cx="6400800" cy="1066800"/>
          </a:xfrm>
          <a:prstGeom prst="rect">
            <a:avLst/>
          </a:prstGeom>
        </p:spPr>
        <p:txBody>
          <a:bodyPr vert="horz"/>
          <a:lstStyle>
            <a:lvl1pPr marL="0" indent="0" algn="ctr">
              <a:buNone/>
              <a:defRPr sz="2400" cap="all">
                <a:solidFill>
                  <a:schemeClr val="bg1"/>
                </a:solidFill>
                <a:latin typeface="Tw Cen 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subtitle</a:t>
            </a:r>
            <a:endParaRPr lang="en-US" dirty="0"/>
          </a:p>
        </p:txBody>
      </p:sp>
    </p:spTree>
    <p:extLst>
      <p:ext uri="{BB962C8B-B14F-4D97-AF65-F5344CB8AC3E}">
        <p14:creationId xmlns:p14="http://schemas.microsoft.com/office/powerpoint/2010/main" val="3592863295"/>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hapter - Dk 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895600"/>
            <a:ext cx="7772400" cy="1905000"/>
          </a:xfrm>
          <a:prstGeom prst="rect">
            <a:avLst/>
          </a:prstGeom>
        </p:spPr>
        <p:txBody>
          <a:bodyPr vert="horz"/>
          <a:lstStyle>
            <a:lvl1pPr>
              <a:defRPr sz="4000" b="1" i="0" kern="1200" cap="all" spc="0">
                <a:solidFill>
                  <a:schemeClr val="bg1"/>
                </a:solidFill>
                <a:latin typeface="Tw Cen MT"/>
                <a:cs typeface="Tw Cen MT"/>
              </a:defRPr>
            </a:lvl1pPr>
          </a:lstStyle>
          <a:p>
            <a:r>
              <a:rPr lang="en-US" dirty="0" smtClean="0"/>
              <a:t>Click to edit title</a:t>
            </a:r>
            <a:endParaRPr lang="en-US" dirty="0"/>
          </a:p>
        </p:txBody>
      </p:sp>
      <p:sp>
        <p:nvSpPr>
          <p:cNvPr id="3" name="Subtitle 2"/>
          <p:cNvSpPr>
            <a:spLocks noGrp="1"/>
          </p:cNvSpPr>
          <p:nvPr>
            <p:ph type="subTitle" idx="1" hasCustomPrompt="1"/>
          </p:nvPr>
        </p:nvSpPr>
        <p:spPr>
          <a:xfrm>
            <a:off x="1371600" y="2286000"/>
            <a:ext cx="6400800" cy="533400"/>
          </a:xfrm>
          <a:prstGeom prst="rect">
            <a:avLst/>
          </a:prstGeom>
        </p:spPr>
        <p:txBody>
          <a:bodyPr vert="horz"/>
          <a:lstStyle>
            <a:lvl1pPr marL="0" indent="0" algn="ctr">
              <a:buNone/>
              <a:defRPr sz="2400" cap="all">
                <a:solidFill>
                  <a:schemeClr val="bg1"/>
                </a:solidFill>
                <a:latin typeface="Tw Cen 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Edit Chapter number</a:t>
            </a:r>
            <a:endParaRPr lang="en-US" dirty="0"/>
          </a:p>
        </p:txBody>
      </p:sp>
    </p:spTree>
    <p:extLst>
      <p:ext uri="{BB962C8B-B14F-4D97-AF65-F5344CB8AC3E}">
        <p14:creationId xmlns:p14="http://schemas.microsoft.com/office/powerpoint/2010/main" val="10815193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hapter - Viole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895600"/>
            <a:ext cx="7772400" cy="1981200"/>
          </a:xfrm>
          <a:prstGeom prst="rect">
            <a:avLst/>
          </a:prstGeom>
        </p:spPr>
        <p:txBody>
          <a:bodyPr vert="horz"/>
          <a:lstStyle>
            <a:lvl1pPr>
              <a:defRPr sz="4000" b="1" i="0" kern="1200" cap="all" spc="0">
                <a:solidFill>
                  <a:schemeClr val="bg1"/>
                </a:solidFill>
                <a:latin typeface="Tw Cen MT"/>
                <a:cs typeface="Tw Cen MT"/>
              </a:defRPr>
            </a:lvl1pPr>
          </a:lstStyle>
          <a:p>
            <a:r>
              <a:rPr lang="en-US" dirty="0" smtClean="0"/>
              <a:t>Click to edit title</a:t>
            </a:r>
            <a:endParaRPr lang="en-US" dirty="0"/>
          </a:p>
        </p:txBody>
      </p:sp>
      <p:sp>
        <p:nvSpPr>
          <p:cNvPr id="3" name="Subtitle 2"/>
          <p:cNvSpPr>
            <a:spLocks noGrp="1"/>
          </p:cNvSpPr>
          <p:nvPr>
            <p:ph type="subTitle" idx="1" hasCustomPrompt="1"/>
          </p:nvPr>
        </p:nvSpPr>
        <p:spPr>
          <a:xfrm>
            <a:off x="1371600" y="2286000"/>
            <a:ext cx="6400800" cy="533400"/>
          </a:xfrm>
          <a:prstGeom prst="rect">
            <a:avLst/>
          </a:prstGeom>
        </p:spPr>
        <p:txBody>
          <a:bodyPr vert="horz"/>
          <a:lstStyle>
            <a:lvl1pPr marL="0" indent="0" algn="ctr">
              <a:buNone/>
              <a:defRPr sz="2400" cap="all">
                <a:solidFill>
                  <a:schemeClr val="bg1"/>
                </a:solidFill>
                <a:latin typeface="Tw Cen 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Edit Chapter number</a:t>
            </a:r>
            <a:endParaRPr lang="en-US" dirty="0"/>
          </a:p>
        </p:txBody>
      </p:sp>
    </p:spTree>
    <p:extLst>
      <p:ext uri="{BB962C8B-B14F-4D97-AF65-F5344CB8AC3E}">
        <p14:creationId xmlns:p14="http://schemas.microsoft.com/office/powerpoint/2010/main" val="273974423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Square Bulle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pPr fontAlgn="auto">
              <a:spcBef>
                <a:spcPts val="0"/>
              </a:spcBef>
              <a:spcAft>
                <a:spcPts val="0"/>
              </a:spcAft>
            </a:pPr>
            <a:fld id="{F362D8C6-FC64-4A44-BF5B-DE4FBC321E09}" type="slidenum">
              <a:rPr lang="en-US" smtClean="0"/>
              <a:pPr fontAlgn="auto">
                <a:spcBef>
                  <a:spcPts val="0"/>
                </a:spcBef>
                <a:spcAft>
                  <a:spcPts val="0"/>
                </a:spcAft>
              </a:pPr>
              <a:t>‹#›</a:t>
            </a:fld>
            <a:endParaRPr lang="en-US" dirty="0"/>
          </a:p>
        </p:txBody>
      </p:sp>
      <p:sp>
        <p:nvSpPr>
          <p:cNvPr id="18"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pic>
        <p:nvPicPr>
          <p:cNvPr id="9" name="Picture 8"/>
          <p:cNvPicPr>
            <a:picLocks noChangeAspect="1"/>
          </p:cNvPicPr>
          <p:nvPr/>
        </p:nvPicPr>
        <p:blipFill>
          <a:blip r:embed="rId3"/>
          <a:stretch>
            <a:fillRect/>
          </a:stretch>
        </p:blipFill>
        <p:spPr>
          <a:xfrm>
            <a:off x="8153400" y="6273800"/>
            <a:ext cx="419100" cy="431800"/>
          </a:xfrm>
          <a:prstGeom prst="rect">
            <a:avLst/>
          </a:prstGeom>
        </p:spPr>
      </p:pic>
    </p:spTree>
    <p:extLst>
      <p:ext uri="{BB962C8B-B14F-4D97-AF65-F5344CB8AC3E}">
        <p14:creationId xmlns:p14="http://schemas.microsoft.com/office/powerpoint/2010/main" val="1512405663"/>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Number Bulle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94360" indent="-365760">
              <a:buClr>
                <a:srgbClr val="038A00"/>
              </a:buClr>
              <a:buFont typeface="+mj-lt"/>
              <a:buAutoNum type="arabicPeriod"/>
              <a:defRPr sz="2400" baseline="0">
                <a:solidFill>
                  <a:srgbClr val="333333"/>
                </a:solidFill>
                <a:latin typeface="Tw Cen MT"/>
                <a:cs typeface="Tw Cen MT"/>
              </a:defRPr>
            </a:lvl1pPr>
            <a:lvl2pPr marL="1170432" indent="-347472">
              <a:buClr>
                <a:srgbClr val="038A00"/>
              </a:buClr>
              <a:buFont typeface="+mj-lt"/>
              <a:buAutoNum type="alphaLcPeriod"/>
              <a:defRPr sz="2100">
                <a:solidFill>
                  <a:srgbClr val="333333"/>
                </a:solidFill>
                <a:latin typeface="Tw Cen MT"/>
                <a:cs typeface="Tw Cen MT"/>
              </a:defRPr>
            </a:lvl2pPr>
            <a:lvl3pPr marL="1719072" indent="-256032">
              <a:buClr>
                <a:srgbClr val="038A00"/>
              </a:buClr>
              <a:buFont typeface="+mj-lt"/>
              <a:buAutoNum type="romanLcPeriod"/>
              <a:defRPr sz="1800">
                <a:solidFill>
                  <a:srgbClr val="333333"/>
                </a:solidFill>
                <a:latin typeface="Tw Cen MT"/>
                <a:cs typeface="Tw Cen MT"/>
              </a:defRPr>
            </a:lvl3pPr>
            <a:lvl4pPr marL="2212848" indent="-256032">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pPr fontAlgn="auto">
              <a:spcBef>
                <a:spcPts val="0"/>
              </a:spcBef>
              <a:spcAft>
                <a:spcPts val="0"/>
              </a:spcAft>
            </a:pPr>
            <a:fld id="{F362D8C6-FC64-4A44-BF5B-DE4FBC321E09}" type="slidenum">
              <a:rPr lang="en-US" smtClean="0"/>
              <a:pPr fontAlgn="auto">
                <a:spcBef>
                  <a:spcPts val="0"/>
                </a:spcBef>
                <a:spcAft>
                  <a:spcPts val="0"/>
                </a:spcAft>
              </a:pPr>
              <a:t>‹#›</a:t>
            </a:fld>
            <a:endParaRPr lang="en-US" dirty="0"/>
          </a:p>
        </p:txBody>
      </p:sp>
      <p:sp>
        <p:nvSpPr>
          <p:cNvPr id="6"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pic>
        <p:nvPicPr>
          <p:cNvPr id="7" name="Picture 6"/>
          <p:cNvPicPr>
            <a:picLocks noChangeAspect="1"/>
          </p:cNvPicPr>
          <p:nvPr/>
        </p:nvPicPr>
        <p:blipFill>
          <a:blip r:embed="rId3"/>
          <a:stretch>
            <a:fillRect/>
          </a:stretch>
        </p:blipFill>
        <p:spPr>
          <a:xfrm>
            <a:off x="8153400" y="6273800"/>
            <a:ext cx="419100" cy="431800"/>
          </a:xfrm>
          <a:prstGeom prst="rect">
            <a:avLst/>
          </a:prstGeom>
        </p:spPr>
      </p:pic>
    </p:spTree>
    <p:extLst>
      <p:ext uri="{BB962C8B-B14F-4D97-AF65-F5344CB8AC3E}">
        <p14:creationId xmlns:p14="http://schemas.microsoft.com/office/powerpoint/2010/main" val="2348171773"/>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rap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pPr fontAlgn="auto">
              <a:spcBef>
                <a:spcPts val="0"/>
              </a:spcBef>
              <a:spcAft>
                <a:spcPts val="0"/>
              </a:spcAft>
            </a:pPr>
            <a:fld id="{F362D8C6-FC64-4A44-BF5B-DE4FBC321E09}" type="slidenum">
              <a:rPr lang="en-US" smtClean="0"/>
              <a:pPr fontAlgn="auto">
                <a:spcBef>
                  <a:spcPts val="0"/>
                </a:spcBef>
                <a:spcAft>
                  <a:spcPts val="0"/>
                </a:spcAft>
              </a:pPr>
              <a:t>‹#›</a:t>
            </a:fld>
            <a:endParaRPr lang="en-US" dirty="0"/>
          </a:p>
        </p:txBody>
      </p:sp>
      <p:sp>
        <p:nvSpPr>
          <p:cNvPr id="9" name="Chart Placeholder 8"/>
          <p:cNvSpPr>
            <a:spLocks noGrp="1"/>
          </p:cNvSpPr>
          <p:nvPr>
            <p:ph type="chart" sz="quarter" idx="10"/>
          </p:nvPr>
        </p:nvSpPr>
        <p:spPr>
          <a:xfrm>
            <a:off x="457200" y="1295400"/>
            <a:ext cx="8229600" cy="4449763"/>
          </a:xfrm>
          <a:prstGeom prst="rect">
            <a:avLst/>
          </a:prstGeom>
        </p:spPr>
        <p:txBody>
          <a:bodyPr vert="horz"/>
          <a:lstStyle/>
          <a:p>
            <a:r>
              <a:rPr lang="en-US" dirty="0" smtClean="0"/>
              <a:t>Click icon to add chart</a:t>
            </a:r>
            <a:endParaRPr lang="en-US" dirty="0"/>
          </a:p>
        </p:txBody>
      </p:sp>
      <p:sp>
        <p:nvSpPr>
          <p:cNvPr id="6" name="Text Placeholder 17"/>
          <p:cNvSpPr>
            <a:spLocks noGrp="1"/>
          </p:cNvSpPr>
          <p:nvPr>
            <p:ph type="body" sz="quarter" idx="11"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pic>
        <p:nvPicPr>
          <p:cNvPr id="7" name="Picture 6"/>
          <p:cNvPicPr>
            <a:picLocks noChangeAspect="1"/>
          </p:cNvPicPr>
          <p:nvPr/>
        </p:nvPicPr>
        <p:blipFill>
          <a:blip r:embed="rId3"/>
          <a:stretch>
            <a:fillRect/>
          </a:stretch>
        </p:blipFill>
        <p:spPr>
          <a:xfrm>
            <a:off x="8153400" y="6273800"/>
            <a:ext cx="419100" cy="431800"/>
          </a:xfrm>
          <a:prstGeom prst="rect">
            <a:avLst/>
          </a:prstGeom>
        </p:spPr>
      </p:pic>
    </p:spTree>
    <p:extLst>
      <p:ext uri="{BB962C8B-B14F-4D97-AF65-F5344CB8AC3E}">
        <p14:creationId xmlns:p14="http://schemas.microsoft.com/office/powerpoint/2010/main" val="679431216"/>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1066800"/>
            <a:ext cx="7162800" cy="4038600"/>
          </a:xfrm>
          <a:prstGeom prst="rect">
            <a:avLst/>
          </a:prstGeom>
        </p:spPr>
        <p:txBody>
          <a:bodyPr vert="horz" anchor="t"/>
          <a:lstStyle>
            <a:lvl1pPr algn="l">
              <a:defRPr sz="5000" b="1" cap="none" baseline="0">
                <a:solidFill>
                  <a:srgbClr val="0C4790"/>
                </a:solidFill>
                <a:latin typeface="Tw Cen MT"/>
                <a:cs typeface="Tw Cen MT"/>
              </a:defRPr>
            </a:lvl1pPr>
          </a:lstStyle>
          <a:p>
            <a:r>
              <a:rPr lang="en-US" dirty="0" smtClean="0"/>
              <a:t>“Click to insert quote.”</a:t>
            </a:r>
            <a:endParaRPr lang="en-US" dirty="0"/>
          </a:p>
        </p:txBody>
      </p:sp>
      <p:sp>
        <p:nvSpPr>
          <p:cNvPr id="3" name="Text Placeholder 2"/>
          <p:cNvSpPr>
            <a:spLocks noGrp="1"/>
          </p:cNvSpPr>
          <p:nvPr>
            <p:ph type="body" idx="1" hasCustomPrompt="1"/>
          </p:nvPr>
        </p:nvSpPr>
        <p:spPr>
          <a:xfrm>
            <a:off x="4038600" y="5105400"/>
            <a:ext cx="4191000" cy="411162"/>
          </a:xfrm>
          <a:prstGeom prst="rect">
            <a:avLst/>
          </a:prstGeom>
        </p:spPr>
        <p:txBody>
          <a:bodyPr vert="horz" anchor="b"/>
          <a:lstStyle>
            <a:lvl1pPr marL="0" indent="0">
              <a:buNone/>
              <a:defRPr sz="2600" baseline="0">
                <a:solidFill>
                  <a:srgbClr val="0C4790"/>
                </a:solidFill>
                <a:latin typeface="Tw Cen MT"/>
                <a:cs typeface="Tw Cen M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 Click to insert quote author.</a:t>
            </a:r>
          </a:p>
        </p:txBody>
      </p:sp>
    </p:spTree>
    <p:extLst>
      <p:ext uri="{BB962C8B-B14F-4D97-AF65-F5344CB8AC3E}">
        <p14:creationId xmlns:p14="http://schemas.microsoft.com/office/powerpoint/2010/main" val="2412449415"/>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457200"/>
            <a:ext cx="8077200" cy="54864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7" name="Text Placeholder 6"/>
          <p:cNvSpPr>
            <a:spLocks noGrp="1"/>
          </p:cNvSpPr>
          <p:nvPr>
            <p:ph type="body" sz="quarter" idx="10" hasCustomPrompt="1"/>
          </p:nvPr>
        </p:nvSpPr>
        <p:spPr>
          <a:xfrm>
            <a:off x="533400" y="5943600"/>
            <a:ext cx="8077200" cy="457200"/>
          </a:xfrm>
          <a:prstGeom prst="rect">
            <a:avLst/>
          </a:prstGeom>
        </p:spPr>
        <p:txBody>
          <a:bodyPr vert="horz"/>
          <a:lstStyle>
            <a:lvl1pPr>
              <a:buFontTx/>
              <a:buNone/>
              <a:defRPr sz="2000" baseline="0">
                <a:latin typeface="Tw Cen MT"/>
                <a:cs typeface="Tw Cen MT"/>
              </a:defRPr>
            </a:lvl1pPr>
            <a:lvl2pPr>
              <a:buFontTx/>
              <a:buNone/>
              <a:defRPr/>
            </a:lvl2pPr>
            <a:lvl3pPr>
              <a:buFontTx/>
              <a:buNone/>
              <a:defRPr/>
            </a:lvl3pPr>
            <a:lvl4pPr>
              <a:buFontTx/>
              <a:buNone/>
              <a:defRPr/>
            </a:lvl4pPr>
            <a:lvl5pPr>
              <a:buFontTx/>
              <a:buNone/>
              <a:defRPr/>
            </a:lvl5pPr>
          </a:lstStyle>
          <a:p>
            <a:pPr lvl="0"/>
            <a:r>
              <a:rPr lang="en-US" dirty="0" smtClean="0"/>
              <a:t>Click to add a caption (optional).</a:t>
            </a:r>
          </a:p>
        </p:txBody>
      </p:sp>
    </p:spTree>
    <p:extLst>
      <p:ext uri="{BB962C8B-B14F-4D97-AF65-F5344CB8AC3E}">
        <p14:creationId xmlns:p14="http://schemas.microsoft.com/office/powerpoint/2010/main" val="2320356028"/>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858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extLst>
      <p:ext uri="{BB962C8B-B14F-4D97-AF65-F5344CB8AC3E}">
        <p14:creationId xmlns:p14="http://schemas.microsoft.com/office/powerpoint/2010/main" val="2384325290"/>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d-Seal">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953205"/>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End-Pictures">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7098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Square Bulle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pPr fontAlgn="auto">
              <a:spcBef>
                <a:spcPts val="0"/>
              </a:spcBef>
              <a:spcAft>
                <a:spcPts val="0"/>
              </a:spcAft>
            </a:pPr>
            <a:fld id="{F362D8C6-FC64-4A44-BF5B-DE4FBC321E09}" type="slidenum">
              <a:rPr lang="en-US" smtClean="0"/>
              <a:pPr fontAlgn="auto">
                <a:spcBef>
                  <a:spcPts val="0"/>
                </a:spcBef>
                <a:spcAft>
                  <a:spcPts val="0"/>
                </a:spcAft>
              </a:pPr>
              <a:t>‹#›</a:t>
            </a:fld>
            <a:endParaRPr lang="en-US" dirty="0"/>
          </a:p>
        </p:txBody>
      </p:sp>
      <p:sp>
        <p:nvSpPr>
          <p:cNvPr id="18"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spTree>
    <p:extLst>
      <p:ext uri="{BB962C8B-B14F-4D97-AF65-F5344CB8AC3E}">
        <p14:creationId xmlns:p14="http://schemas.microsoft.com/office/powerpoint/2010/main" val="1293743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xt-Number Bulle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94360" indent="-365760">
              <a:buClr>
                <a:srgbClr val="038A00"/>
              </a:buClr>
              <a:buFont typeface="+mj-lt"/>
              <a:buAutoNum type="arabicPeriod"/>
              <a:defRPr sz="2400" baseline="0">
                <a:solidFill>
                  <a:srgbClr val="333333"/>
                </a:solidFill>
                <a:latin typeface="Tw Cen MT"/>
                <a:cs typeface="Tw Cen MT"/>
              </a:defRPr>
            </a:lvl1pPr>
            <a:lvl2pPr marL="1170432" indent="-347472">
              <a:buClr>
                <a:srgbClr val="038A00"/>
              </a:buClr>
              <a:buFont typeface="+mj-lt"/>
              <a:buAutoNum type="alphaLcPeriod"/>
              <a:defRPr sz="2100">
                <a:solidFill>
                  <a:srgbClr val="333333"/>
                </a:solidFill>
                <a:latin typeface="Tw Cen MT"/>
                <a:cs typeface="Tw Cen MT"/>
              </a:defRPr>
            </a:lvl2pPr>
            <a:lvl3pPr marL="1719072" indent="-256032">
              <a:buClr>
                <a:srgbClr val="038A00"/>
              </a:buClr>
              <a:buFont typeface="+mj-lt"/>
              <a:buAutoNum type="romanLcPeriod"/>
              <a:defRPr sz="1800">
                <a:solidFill>
                  <a:srgbClr val="333333"/>
                </a:solidFill>
                <a:latin typeface="Tw Cen MT"/>
                <a:cs typeface="Tw Cen MT"/>
              </a:defRPr>
            </a:lvl3pPr>
            <a:lvl4pPr marL="2212848" indent="-256032">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pPr fontAlgn="auto">
              <a:spcBef>
                <a:spcPts val="0"/>
              </a:spcBef>
              <a:spcAft>
                <a:spcPts val="0"/>
              </a:spcAft>
            </a:pPr>
            <a:fld id="{F362D8C6-FC64-4A44-BF5B-DE4FBC321E09}" type="slidenum">
              <a:rPr lang="en-US" smtClean="0"/>
              <a:pPr fontAlgn="auto">
                <a:spcBef>
                  <a:spcPts val="0"/>
                </a:spcBef>
                <a:spcAft>
                  <a:spcPts val="0"/>
                </a:spcAft>
              </a:pPr>
              <a:t>‹#›</a:t>
            </a:fld>
            <a:endParaRPr lang="en-US" dirty="0"/>
          </a:p>
        </p:txBody>
      </p:sp>
      <p:sp>
        <p:nvSpPr>
          <p:cNvPr id="6"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spTree>
    <p:extLst>
      <p:ext uri="{BB962C8B-B14F-4D97-AF65-F5344CB8AC3E}">
        <p14:creationId xmlns:p14="http://schemas.microsoft.com/office/powerpoint/2010/main" val="4062496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Grap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pPr fontAlgn="auto">
              <a:spcBef>
                <a:spcPts val="0"/>
              </a:spcBef>
              <a:spcAft>
                <a:spcPts val="0"/>
              </a:spcAft>
            </a:pPr>
            <a:fld id="{F362D8C6-FC64-4A44-BF5B-DE4FBC321E09}" type="slidenum">
              <a:rPr lang="en-US" smtClean="0"/>
              <a:pPr fontAlgn="auto">
                <a:spcBef>
                  <a:spcPts val="0"/>
                </a:spcBef>
                <a:spcAft>
                  <a:spcPts val="0"/>
                </a:spcAft>
              </a:pPr>
              <a:t>‹#›</a:t>
            </a:fld>
            <a:endParaRPr lang="en-US" dirty="0"/>
          </a:p>
        </p:txBody>
      </p:sp>
      <p:sp>
        <p:nvSpPr>
          <p:cNvPr id="9" name="Chart Placeholder 8"/>
          <p:cNvSpPr>
            <a:spLocks noGrp="1"/>
          </p:cNvSpPr>
          <p:nvPr>
            <p:ph type="chart" sz="quarter" idx="10"/>
          </p:nvPr>
        </p:nvSpPr>
        <p:spPr>
          <a:xfrm>
            <a:off x="457200" y="1295400"/>
            <a:ext cx="8229600" cy="4449763"/>
          </a:xfrm>
          <a:prstGeom prst="rect">
            <a:avLst/>
          </a:prstGeom>
        </p:spPr>
        <p:txBody>
          <a:bodyPr vert="horz"/>
          <a:lstStyle/>
          <a:p>
            <a:r>
              <a:rPr lang="en-US" dirty="0" smtClean="0"/>
              <a:t>Click icon to add chart</a:t>
            </a:r>
            <a:endParaRPr lang="en-US" dirty="0"/>
          </a:p>
        </p:txBody>
      </p:sp>
      <p:sp>
        <p:nvSpPr>
          <p:cNvPr id="6" name="Text Placeholder 17"/>
          <p:cNvSpPr>
            <a:spLocks noGrp="1"/>
          </p:cNvSpPr>
          <p:nvPr>
            <p:ph type="body" sz="quarter" idx="11"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spTree>
    <p:extLst>
      <p:ext uri="{BB962C8B-B14F-4D97-AF65-F5344CB8AC3E}">
        <p14:creationId xmlns:p14="http://schemas.microsoft.com/office/powerpoint/2010/main" val="26522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457200"/>
            <a:ext cx="8077200" cy="54864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7" name="Text Placeholder 6"/>
          <p:cNvSpPr>
            <a:spLocks noGrp="1"/>
          </p:cNvSpPr>
          <p:nvPr>
            <p:ph type="body" sz="quarter" idx="10" hasCustomPrompt="1"/>
          </p:nvPr>
        </p:nvSpPr>
        <p:spPr>
          <a:xfrm>
            <a:off x="533400" y="5943600"/>
            <a:ext cx="8077200" cy="457200"/>
          </a:xfrm>
          <a:prstGeom prst="rect">
            <a:avLst/>
          </a:prstGeom>
        </p:spPr>
        <p:txBody>
          <a:bodyPr vert="horz"/>
          <a:lstStyle>
            <a:lvl1pPr>
              <a:buFontTx/>
              <a:buNone/>
              <a:defRPr sz="2000" baseline="0">
                <a:latin typeface="Tw Cen MT"/>
                <a:cs typeface="Tw Cen MT"/>
              </a:defRPr>
            </a:lvl1pPr>
            <a:lvl2pPr>
              <a:buFontTx/>
              <a:buNone/>
              <a:defRPr/>
            </a:lvl2pPr>
            <a:lvl3pPr>
              <a:buFontTx/>
              <a:buNone/>
              <a:defRPr/>
            </a:lvl3pPr>
            <a:lvl4pPr>
              <a:buFontTx/>
              <a:buNone/>
              <a:defRPr/>
            </a:lvl4pPr>
            <a:lvl5pPr>
              <a:buFontTx/>
              <a:buNone/>
              <a:defRPr/>
            </a:lvl5pPr>
          </a:lstStyle>
          <a:p>
            <a:pPr lvl="0"/>
            <a:r>
              <a:rPr lang="en-US" dirty="0" smtClean="0"/>
              <a:t>Click to add a caption (optional).</a:t>
            </a:r>
          </a:p>
        </p:txBody>
      </p:sp>
    </p:spTree>
    <p:extLst>
      <p:ext uri="{BB962C8B-B14F-4D97-AF65-F5344CB8AC3E}">
        <p14:creationId xmlns:p14="http://schemas.microsoft.com/office/powerpoint/2010/main" val="1949142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858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extLst>
      <p:ext uri="{BB962C8B-B14F-4D97-AF65-F5344CB8AC3E}">
        <p14:creationId xmlns:p14="http://schemas.microsoft.com/office/powerpoint/2010/main" val="2318609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fontAlgn="auto">
              <a:spcBef>
                <a:spcPts val="0"/>
              </a:spcBef>
              <a:spcAft>
                <a:spcPts val="0"/>
              </a:spcAft>
            </a:pPr>
            <a:endParaRPr lang="en-US" dirty="0">
              <a:solidFill>
                <a:srgbClr val="333333"/>
              </a:solidFill>
              <a:latin typeface="Tw Cen MT"/>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fontAlgn="auto">
              <a:spcBef>
                <a:spcPts val="0"/>
              </a:spcBef>
              <a:spcAft>
                <a:spcPts val="0"/>
              </a:spcAft>
            </a:pPr>
            <a:endParaRPr lang="en-US" dirty="0">
              <a:solidFill>
                <a:srgbClr val="333333"/>
              </a:solidFill>
              <a:latin typeface="Tw Cen MT"/>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pPr fontAlgn="auto">
              <a:spcBef>
                <a:spcPts val="0"/>
              </a:spcBef>
              <a:spcAft>
                <a:spcPts val="0"/>
              </a:spcAft>
            </a:pPr>
            <a:fld id="{BEF48B36-430E-4EF9-A0F0-30938EA85644}" type="slidenum">
              <a:rPr lang="en-US" smtClean="0">
                <a:solidFill>
                  <a:srgbClr val="333333"/>
                </a:solidFill>
                <a:latin typeface="Tw Cen MT"/>
              </a:rPr>
              <a:pPr fontAlgn="auto">
                <a:spcBef>
                  <a:spcPts val="0"/>
                </a:spcBef>
                <a:spcAft>
                  <a:spcPts val="0"/>
                </a:spcAft>
              </a:pPr>
              <a:t>‹#›</a:t>
            </a:fld>
            <a:endParaRPr lang="en-US" dirty="0">
              <a:solidFill>
                <a:srgbClr val="333333"/>
              </a:solidFill>
              <a:latin typeface="Tw Cen MT"/>
            </a:endParaRPr>
          </a:p>
        </p:txBody>
      </p:sp>
    </p:spTree>
    <p:extLst>
      <p:ext uri="{BB962C8B-B14F-4D97-AF65-F5344CB8AC3E}">
        <p14:creationId xmlns:p14="http://schemas.microsoft.com/office/powerpoint/2010/main" val="1009750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5162"/>
          </a:xfrm>
          <a:prstGeom prst="rect">
            <a:avLst/>
          </a:prstGeom>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a:prstGeom prst="rect">
            <a:avLst/>
          </a:prstGeo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1095773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Square Bulle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295400"/>
            <a:ext cx="8229600" cy="4449763"/>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 Placeholder 17"/>
          <p:cNvSpPr>
            <a:spLocks noGrp="1"/>
          </p:cNvSpPr>
          <p:nvPr>
            <p:ph type="body" sz="quarter" idx="10"/>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smtClean="0"/>
              <a:t>Click to edit Master text styles</a:t>
            </a:r>
          </a:p>
        </p:txBody>
      </p:sp>
      <p:sp>
        <p:nvSpPr>
          <p:cNvPr id="6" name="Slide Number Placeholder 22"/>
          <p:cNvSpPr>
            <a:spLocks noGrp="1"/>
          </p:cNvSpPr>
          <p:nvPr>
            <p:ph type="sldNum" sz="quarter" idx="11"/>
          </p:nvPr>
        </p:nvSpPr>
        <p:spPr>
          <a:xfrm>
            <a:off x="685800" y="6492875"/>
            <a:ext cx="5334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pPr>
              <a:defRPr/>
            </a:pPr>
            <a:fld id="{D24C62AC-34AC-44FA-925B-65FA1B2D13C3}" type="slidenum">
              <a:rPr lang="en-US"/>
              <a:pPr>
                <a:defRPr/>
              </a:pPr>
              <a:t>‹#›</a:t>
            </a:fld>
            <a:endParaRPr lang="en-US" dirty="0"/>
          </a:p>
        </p:txBody>
      </p:sp>
      <p:pic>
        <p:nvPicPr>
          <p:cNvPr id="102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3096" t="34326" r="33491" b="32307"/>
          <a:stretch/>
        </p:blipFill>
        <p:spPr bwMode="auto">
          <a:xfrm>
            <a:off x="8077200" y="6096000"/>
            <a:ext cx="609702" cy="6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053316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Number Bulle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295400"/>
            <a:ext cx="8229600" cy="4449763"/>
          </a:xfrm>
          <a:prstGeom prst="rect">
            <a:avLst/>
          </a:prstGeom>
        </p:spPr>
        <p:txBody>
          <a:bodyPr vert="horz"/>
          <a:lstStyle>
            <a:lvl1pPr marL="594360" indent="-365760">
              <a:buClr>
                <a:srgbClr val="038A00"/>
              </a:buClr>
              <a:buFont typeface="+mj-lt"/>
              <a:buAutoNum type="arabicPeriod"/>
              <a:defRPr sz="2400" baseline="0">
                <a:solidFill>
                  <a:srgbClr val="333333"/>
                </a:solidFill>
                <a:latin typeface="Tw Cen MT"/>
                <a:cs typeface="Tw Cen MT"/>
              </a:defRPr>
            </a:lvl1pPr>
            <a:lvl2pPr marL="1170432" indent="-347472">
              <a:buClr>
                <a:srgbClr val="038A00"/>
              </a:buClr>
              <a:buFont typeface="+mj-lt"/>
              <a:buAutoNum type="alphaLcPeriod"/>
              <a:defRPr sz="2100">
                <a:solidFill>
                  <a:srgbClr val="333333"/>
                </a:solidFill>
                <a:latin typeface="Tw Cen MT"/>
                <a:cs typeface="Tw Cen MT"/>
              </a:defRPr>
            </a:lvl2pPr>
            <a:lvl3pPr marL="1719072" indent="-256032">
              <a:buClr>
                <a:srgbClr val="038A00"/>
              </a:buClr>
              <a:buFont typeface="+mj-lt"/>
              <a:buAutoNum type="romanLcPeriod"/>
              <a:defRPr sz="1800">
                <a:solidFill>
                  <a:srgbClr val="333333"/>
                </a:solidFill>
                <a:latin typeface="Tw Cen MT"/>
                <a:cs typeface="Tw Cen MT"/>
              </a:defRPr>
            </a:lvl3pPr>
            <a:lvl4pPr marL="2212848" indent="-256032">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Text Placeholder 17"/>
          <p:cNvSpPr>
            <a:spLocks noGrp="1"/>
          </p:cNvSpPr>
          <p:nvPr>
            <p:ph type="body" sz="quarter" idx="10"/>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smtClean="0"/>
              <a:t>Click to edit Master text styles</a:t>
            </a:r>
          </a:p>
        </p:txBody>
      </p:sp>
      <p:sp>
        <p:nvSpPr>
          <p:cNvPr id="7" name="Slide Number Placeholder 22"/>
          <p:cNvSpPr>
            <a:spLocks noGrp="1"/>
          </p:cNvSpPr>
          <p:nvPr>
            <p:ph type="sldNum" sz="quarter" idx="11"/>
          </p:nvPr>
        </p:nvSpPr>
        <p:spPr>
          <a:xfrm>
            <a:off x="685800" y="6492875"/>
            <a:ext cx="5334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pPr>
              <a:defRPr/>
            </a:pPr>
            <a:fld id="{B2C71B27-CEE5-4781-91B8-39410E6C0618}" type="slidenum">
              <a:rPr lang="en-US"/>
              <a:pPr>
                <a:defRPr/>
              </a:pPr>
              <a:t>‹#›</a:t>
            </a:fld>
            <a:endParaRPr lang="en-US" dirty="0"/>
          </a:p>
        </p:txBody>
      </p:sp>
      <p:pic>
        <p:nvPicPr>
          <p:cNvPr id="9"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3096" t="34326" r="33491" b="32307"/>
          <a:stretch/>
        </p:blipFill>
        <p:spPr bwMode="auto">
          <a:xfrm>
            <a:off x="8077200" y="6096000"/>
            <a:ext cx="609702" cy="6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526567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Graph">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smtClean="0"/>
              <a:t>Click to edit Master title style</a:t>
            </a:r>
            <a:endParaRPr lang="en-US" dirty="0"/>
          </a:p>
        </p:txBody>
      </p:sp>
      <p:sp>
        <p:nvSpPr>
          <p:cNvPr id="9" name="Chart Placeholder 8"/>
          <p:cNvSpPr>
            <a:spLocks noGrp="1"/>
          </p:cNvSpPr>
          <p:nvPr>
            <p:ph type="chart" sz="quarter" idx="10"/>
          </p:nvPr>
        </p:nvSpPr>
        <p:spPr>
          <a:xfrm>
            <a:off x="457200" y="1295400"/>
            <a:ext cx="8229600" cy="4449763"/>
          </a:xfrm>
          <a:prstGeom prst="rect">
            <a:avLst/>
          </a:prstGeom>
        </p:spPr>
        <p:txBody>
          <a:bodyPr vert="horz"/>
          <a:lstStyle/>
          <a:p>
            <a:pPr lvl="0"/>
            <a:r>
              <a:rPr lang="en-US" noProof="0" dirty="0" smtClean="0"/>
              <a:t>Click icon to add chart</a:t>
            </a:r>
            <a:endParaRPr lang="en-US" noProof="0" dirty="0"/>
          </a:p>
        </p:txBody>
      </p:sp>
      <p:sp>
        <p:nvSpPr>
          <p:cNvPr id="6" name="Text Placeholder 17"/>
          <p:cNvSpPr>
            <a:spLocks noGrp="1"/>
          </p:cNvSpPr>
          <p:nvPr>
            <p:ph type="body" sz="quarter" idx="1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smtClean="0"/>
              <a:t>Click to edit Master text styles</a:t>
            </a:r>
          </a:p>
        </p:txBody>
      </p:sp>
      <p:sp>
        <p:nvSpPr>
          <p:cNvPr id="7" name="Slide Number Placeholder 22"/>
          <p:cNvSpPr>
            <a:spLocks noGrp="1"/>
          </p:cNvSpPr>
          <p:nvPr>
            <p:ph type="sldNum" sz="quarter" idx="12"/>
          </p:nvPr>
        </p:nvSpPr>
        <p:spPr>
          <a:xfrm>
            <a:off x="685800" y="6492875"/>
            <a:ext cx="5334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pPr>
              <a:defRPr/>
            </a:pPr>
            <a:fld id="{11BA82F0-E7AC-4459-91C2-BD2A44C906D9}" type="slidenum">
              <a:rPr lang="en-US"/>
              <a:pPr>
                <a:defRPr/>
              </a:pPr>
              <a:t>‹#›</a:t>
            </a:fld>
            <a:endParaRPr lang="en-US" dirty="0"/>
          </a:p>
        </p:txBody>
      </p:sp>
      <p:pic>
        <p:nvPicPr>
          <p:cNvPr id="10"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3096" t="34326" r="33491" b="32307"/>
          <a:stretch/>
        </p:blipFill>
        <p:spPr bwMode="auto">
          <a:xfrm>
            <a:off x="8077200" y="6096000"/>
            <a:ext cx="609702" cy="6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96879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Picture-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457200"/>
            <a:ext cx="8077200" cy="54864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7" name="Text Placeholder 6"/>
          <p:cNvSpPr>
            <a:spLocks noGrp="1"/>
          </p:cNvSpPr>
          <p:nvPr>
            <p:ph type="body" sz="quarter" idx="10"/>
          </p:nvPr>
        </p:nvSpPr>
        <p:spPr>
          <a:xfrm>
            <a:off x="533400" y="5943600"/>
            <a:ext cx="8077200" cy="457200"/>
          </a:xfrm>
          <a:prstGeom prst="rect">
            <a:avLst/>
          </a:prstGeom>
        </p:spPr>
        <p:txBody>
          <a:bodyPr vert="horz"/>
          <a:lstStyle>
            <a:lvl1pPr>
              <a:buFontTx/>
              <a:buNone/>
              <a:defRPr sz="2000" baseline="0">
                <a:latin typeface="Tw Cen MT"/>
                <a:cs typeface="Tw Cen MT"/>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extLst>
      <p:ext uri="{BB962C8B-B14F-4D97-AF65-F5344CB8AC3E}">
        <p14:creationId xmlns:p14="http://schemas.microsoft.com/office/powerpoint/2010/main" val="199109490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icture-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858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317388886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End-Pictures">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92893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87563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7" r:id="rId18"/>
    <p:sldLayoutId id="2147483668" r:id="rId19"/>
    <p:sldLayoutId id="2147483669" r:id="rId20"/>
    <p:sldLayoutId id="2147483670" r:id="rId21"/>
    <p:sldLayoutId id="2147483672" r:id="rId22"/>
    <p:sldLayoutId id="2147483673" r:id="rId23"/>
    <p:sldLayoutId id="2147483675" r:id="rId24"/>
  </p:sldLayoutIdLst>
  <p:transition>
    <p:fade/>
  </p:transition>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nces.ed.gov/ccd/elsi/"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2.ed.gov/admins/lead/account/consolidated/index.html"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www2.ed.gov/admins/lead/account/consolidated/index.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711" y="3581400"/>
            <a:ext cx="8077200" cy="3276600"/>
          </a:xfrm>
        </p:spPr>
        <p:txBody>
          <a:bodyPr>
            <a:normAutofit fontScale="90000"/>
          </a:bodyPr>
          <a:lstStyle/>
          <a:p>
            <a:r>
              <a:rPr lang="en-US" sz="3600" dirty="0" smtClean="0"/>
              <a:t>a new future for </a:t>
            </a:r>
            <a:r>
              <a:rPr lang="en-US" sz="3600" dirty="0" err="1" smtClean="0"/>
              <a:t>english</a:t>
            </a:r>
            <a:r>
              <a:rPr lang="en-US" sz="3600" dirty="0" smtClean="0"/>
              <a:t> learners</a:t>
            </a:r>
            <a:br>
              <a:rPr lang="en-US" sz="3600" dirty="0" smtClean="0"/>
            </a:br>
            <a:r>
              <a:rPr lang="en-US" sz="3600" dirty="0"/>
              <a:t/>
            </a:r>
            <a:br>
              <a:rPr lang="en-US" sz="3600" dirty="0"/>
            </a:br>
            <a:r>
              <a:rPr lang="en-US" sz="3600" dirty="0"/>
              <a:t>CABE </a:t>
            </a:r>
            <a:r>
              <a:rPr lang="en-US" sz="3600" dirty="0" err="1" smtClean="0"/>
              <a:t>BoarD</a:t>
            </a:r>
            <a:r>
              <a:rPr lang="en-US" sz="3600" dirty="0" smtClean="0"/>
              <a:t/>
            </a:r>
            <a:br>
              <a:rPr lang="en-US" sz="3600" dirty="0" smtClean="0"/>
            </a:br>
            <a:r>
              <a:rPr lang="en-US" sz="1600" dirty="0" smtClean="0"/>
              <a:t/>
            </a:r>
            <a:br>
              <a:rPr lang="en-US" sz="1600" dirty="0" smtClean="0"/>
            </a:br>
            <a:r>
              <a:rPr lang="en-US" sz="2000" dirty="0" smtClean="0"/>
              <a:t>June 25, 2016, Los </a:t>
            </a:r>
            <a:r>
              <a:rPr lang="en-US" sz="2000" dirty="0" err="1" smtClean="0"/>
              <a:t>angeles</a:t>
            </a:r>
            <a:r>
              <a:rPr lang="en-US" sz="2000" dirty="0" smtClean="0"/>
              <a:t>, California</a:t>
            </a:r>
            <a:br>
              <a:rPr lang="en-US" sz="2000" dirty="0" smtClean="0"/>
            </a:br>
            <a:r>
              <a:rPr lang="en-US" sz="2000" dirty="0"/>
              <a:t/>
            </a:r>
            <a:br>
              <a:rPr lang="en-US" sz="2000" dirty="0"/>
            </a:br>
            <a:r>
              <a:rPr lang="en-US" sz="2000" dirty="0" err="1" smtClean="0"/>
              <a:t>Libi</a:t>
            </a:r>
            <a:r>
              <a:rPr lang="en-US" sz="2000" dirty="0" smtClean="0"/>
              <a:t> Gil, Assistant Deputy Secretary/Director</a:t>
            </a:r>
            <a:br>
              <a:rPr lang="en-US" sz="2000" dirty="0" smtClean="0"/>
            </a:br>
            <a:r>
              <a:rPr lang="en-US" sz="2000" dirty="0" smtClean="0"/>
              <a:t>Office of English Language Acquisition(OELA)</a:t>
            </a:r>
            <a:br>
              <a:rPr lang="en-US" sz="2000" dirty="0" smtClean="0"/>
            </a:br>
            <a:r>
              <a:rPr lang="en-US" sz="1800" dirty="0" smtClean="0"/>
              <a:t> </a:t>
            </a:r>
            <a:br>
              <a:rPr lang="en-US" sz="1800" dirty="0" smtClean="0"/>
            </a:br>
            <a:r>
              <a:rPr lang="en-US" sz="1400" dirty="0" smtClean="0"/>
              <a:t/>
            </a:r>
            <a:br>
              <a:rPr lang="en-US" sz="1400" dirty="0" smtClean="0"/>
            </a:br>
            <a:r>
              <a:rPr lang="en-US" sz="1400" dirty="0" smtClean="0"/>
              <a:t/>
            </a:r>
            <a:br>
              <a:rPr lang="en-US" sz="1400" dirty="0" smtClean="0"/>
            </a:br>
            <a:r>
              <a:rPr lang="en-US" sz="1800" i="1" dirty="0" smtClean="0"/>
              <a:t/>
            </a:r>
            <a:br>
              <a:rPr lang="en-US" sz="1800" i="1" dirty="0" smtClean="0"/>
            </a:br>
            <a:r>
              <a:rPr lang="en-US" sz="1400" dirty="0" smtClean="0"/>
              <a:t/>
            </a:r>
            <a:br>
              <a:rPr lang="en-US" sz="1400" dirty="0" smtClean="0"/>
            </a:br>
            <a:r>
              <a:rPr lang="en-US" sz="1400" dirty="0" smtClean="0"/>
              <a:t/>
            </a:r>
            <a:br>
              <a:rPr lang="en-US" sz="1400" dirty="0" smtClean="0"/>
            </a:br>
            <a:r>
              <a:rPr lang="en-US" sz="1400" i="1" dirty="0" smtClean="0"/>
              <a:t/>
            </a:r>
            <a:br>
              <a:rPr lang="en-US" sz="1400" i="1" dirty="0" smtClean="0"/>
            </a:br>
            <a:r>
              <a:rPr lang="en-US" sz="1400" i="1" dirty="0" smtClean="0"/>
              <a:t/>
            </a:r>
            <a:br>
              <a:rPr lang="en-US" sz="1400" i="1" dirty="0" smtClean="0"/>
            </a:br>
            <a:r>
              <a:rPr lang="en-US" sz="1800" dirty="0" smtClean="0"/>
              <a:t/>
            </a:r>
            <a:br>
              <a:rPr lang="en-US" sz="1800" dirty="0" smtClean="0"/>
            </a:br>
            <a:endParaRPr lang="en-US" sz="2400" dirty="0"/>
          </a:p>
        </p:txBody>
      </p:sp>
      <p:sp>
        <p:nvSpPr>
          <p:cNvPr id="3" name="Subtitle 2"/>
          <p:cNvSpPr>
            <a:spLocks noGrp="1"/>
          </p:cNvSpPr>
          <p:nvPr>
            <p:ph type="subTitle" idx="1"/>
          </p:nvPr>
        </p:nvSpPr>
        <p:spPr>
          <a:xfrm>
            <a:off x="533401" y="2286000"/>
            <a:ext cx="7467599" cy="1447800"/>
          </a:xfrm>
        </p:spPr>
        <p:txBody>
          <a:bodyPr/>
          <a:lstStyle/>
          <a:p>
            <a:endParaRPr lang="en-US" sz="1800" dirty="0" smtClean="0"/>
          </a:p>
          <a:p>
            <a:endParaRPr lang="en-US" sz="1800" dirty="0"/>
          </a:p>
          <a:p>
            <a:endParaRPr lang="en-US" sz="1800" dirty="0" smtClean="0"/>
          </a:p>
        </p:txBody>
      </p:sp>
    </p:spTree>
    <p:extLst>
      <p:ext uri="{BB962C8B-B14F-4D97-AF65-F5344CB8AC3E}">
        <p14:creationId xmlns:p14="http://schemas.microsoft.com/office/powerpoint/2010/main" val="2923694871"/>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2057400"/>
            <a:ext cx="8305800" cy="3459163"/>
          </a:xfrm>
        </p:spPr>
        <p:txBody>
          <a:bodyPr/>
          <a:lstStyle/>
          <a:p>
            <a:pPr>
              <a:buFont typeface="Arial" panose="020B0604020202020204" pitchFamily="34" charset="0"/>
              <a:buChar char="•"/>
            </a:pPr>
            <a:r>
              <a:rPr lang="en-US" b="1" dirty="0" smtClean="0">
                <a:solidFill>
                  <a:schemeClr val="accent2"/>
                </a:solidFill>
              </a:rPr>
              <a:t>CONTEXT</a:t>
            </a:r>
          </a:p>
          <a:p>
            <a:pPr lvl="1">
              <a:buFont typeface="Arial" panose="020B0604020202020204" pitchFamily="34" charset="0"/>
              <a:buChar char="•"/>
            </a:pPr>
            <a:r>
              <a:rPr lang="en-US" b="1" dirty="0" smtClean="0">
                <a:solidFill>
                  <a:schemeClr val="accent2"/>
                </a:solidFill>
              </a:rPr>
              <a:t>TWO KEY INDICATORS</a:t>
            </a:r>
          </a:p>
          <a:p>
            <a:pPr lvl="1">
              <a:buFont typeface="Arial" panose="020B0604020202020204" pitchFamily="34" charset="0"/>
              <a:buChar char="•"/>
            </a:pPr>
            <a:r>
              <a:rPr lang="en-US" b="1" dirty="0" smtClean="0">
                <a:solidFill>
                  <a:schemeClr val="accent2"/>
                </a:solidFill>
              </a:rPr>
              <a:t>ENGLISH LEARNER TRENDS – CALIFORNIA</a:t>
            </a:r>
          </a:p>
          <a:p>
            <a:pPr lvl="1">
              <a:buFont typeface="Arial" panose="020B0604020202020204" pitchFamily="34" charset="0"/>
              <a:buChar char="•"/>
            </a:pPr>
            <a:endParaRPr lang="en-US" b="1" dirty="0" smtClean="0">
              <a:solidFill>
                <a:schemeClr val="accent2"/>
              </a:solidFill>
            </a:endParaRPr>
          </a:p>
          <a:p>
            <a:pPr lvl="1">
              <a:buFont typeface="Arial" panose="020B0604020202020204" pitchFamily="34" charset="0"/>
              <a:buChar char="•"/>
            </a:pPr>
            <a:endParaRPr lang="en-US" b="1" dirty="0" smtClean="0">
              <a:solidFill>
                <a:schemeClr val="accent2"/>
              </a:solidFill>
            </a:endParaRPr>
          </a:p>
          <a:p>
            <a:pPr>
              <a:buFont typeface="Arial" panose="020B0604020202020204" pitchFamily="34" charset="0"/>
              <a:buChar char="•"/>
            </a:pPr>
            <a:r>
              <a:rPr lang="en-US" b="1" dirty="0" smtClean="0">
                <a:solidFill>
                  <a:schemeClr val="accent2"/>
                </a:solidFill>
              </a:rPr>
              <a:t>MOVING FORWARD</a:t>
            </a:r>
          </a:p>
          <a:p>
            <a:pPr lvl="1">
              <a:buFont typeface="Arial" panose="020B0604020202020204" pitchFamily="34" charset="0"/>
              <a:buChar char="•"/>
            </a:pPr>
            <a:r>
              <a:rPr lang="en-US" b="1" dirty="0" smtClean="0">
                <a:solidFill>
                  <a:schemeClr val="accent2"/>
                </a:solidFill>
              </a:rPr>
              <a:t>ESSA AND ENGLISH LEARNERS</a:t>
            </a:r>
          </a:p>
          <a:p>
            <a:pPr lvl="1">
              <a:buFont typeface="Arial" panose="020B0604020202020204" pitchFamily="34" charset="0"/>
              <a:buChar char="•"/>
            </a:pPr>
            <a:r>
              <a:rPr lang="en-US" b="1" dirty="0" smtClean="0">
                <a:solidFill>
                  <a:schemeClr val="accent2"/>
                </a:solidFill>
              </a:rPr>
              <a:t>THOUGHTS &amp; SUGGESTIONS</a:t>
            </a:r>
            <a:endParaRPr lang="en-US" b="1" dirty="0">
              <a:solidFill>
                <a:schemeClr val="accent2"/>
              </a:solidFill>
            </a:endParaRP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2</a:t>
            </a:fld>
            <a:endParaRPr lang="en-US" dirty="0"/>
          </a:p>
        </p:txBody>
      </p:sp>
      <p:sp>
        <p:nvSpPr>
          <p:cNvPr id="5" name="Text Placeholder 4"/>
          <p:cNvSpPr>
            <a:spLocks noGrp="1"/>
          </p:cNvSpPr>
          <p:nvPr>
            <p:ph type="body" sz="quarter" idx="10"/>
          </p:nvPr>
        </p:nvSpPr>
        <p:spPr/>
        <p:txBody>
          <a:bodyPr/>
          <a:lstStyle/>
          <a:p>
            <a:pPr algn="ctr"/>
            <a:r>
              <a:rPr lang="en-US" sz="3600" b="1" dirty="0" smtClean="0"/>
              <a:t>Overview</a:t>
            </a:r>
          </a:p>
        </p:txBody>
      </p:sp>
    </p:spTree>
    <p:extLst>
      <p:ext uri="{BB962C8B-B14F-4D97-AF65-F5344CB8AC3E}">
        <p14:creationId xmlns:p14="http://schemas.microsoft.com/office/powerpoint/2010/main" val="278980929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indent="0" algn="ctr">
              <a:buNone/>
            </a:pPr>
            <a:endParaRPr lang="en-US" sz="4800" b="1" dirty="0" smtClean="0"/>
          </a:p>
          <a:p>
            <a:pPr marL="274320" indent="0" algn="ctr">
              <a:buNone/>
            </a:pPr>
            <a:r>
              <a:rPr lang="en-US" sz="4800" b="1" dirty="0" smtClean="0">
                <a:solidFill>
                  <a:schemeClr val="accent2"/>
                </a:solidFill>
              </a:rPr>
              <a:t>ENGLISH LEARNER TRENDS</a:t>
            </a:r>
          </a:p>
          <a:p>
            <a:pPr marL="274320" indent="0" algn="ctr">
              <a:buNone/>
            </a:pPr>
            <a:r>
              <a:rPr lang="en-US" sz="4800" b="1" dirty="0" smtClean="0">
                <a:solidFill>
                  <a:schemeClr val="accent2"/>
                </a:solidFill>
              </a:rPr>
              <a:t>CALIFORNIA</a:t>
            </a:r>
            <a:endParaRPr lang="en-US" sz="4800" b="1" dirty="0">
              <a:solidFill>
                <a:schemeClr val="accent2"/>
              </a:solidFill>
            </a:endParaRP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3</a:t>
            </a:fld>
            <a:endParaRPr lang="en-US" dirty="0"/>
          </a:p>
        </p:txBody>
      </p:sp>
      <p:sp>
        <p:nvSpPr>
          <p:cNvPr id="5" name="Text Placeholder 4"/>
          <p:cNvSpPr>
            <a:spLocks noGrp="1"/>
          </p:cNvSpPr>
          <p:nvPr>
            <p:ph type="body" sz="quarter" idx="10"/>
          </p:nvPr>
        </p:nvSpPr>
        <p:spPr/>
        <p:txBody>
          <a:bodyPr/>
          <a:lstStyle/>
          <a:p>
            <a:endParaRPr lang="en-US" dirty="0"/>
          </a:p>
        </p:txBody>
      </p:sp>
      <p:sp>
        <p:nvSpPr>
          <p:cNvPr id="6" name="TextBox 5"/>
          <p:cNvSpPr txBox="1"/>
          <p:nvPr/>
        </p:nvSpPr>
        <p:spPr>
          <a:xfrm>
            <a:off x="7772400" y="6019800"/>
            <a:ext cx="591829" cy="276999"/>
          </a:xfrm>
          <a:prstGeom prst="rect">
            <a:avLst/>
          </a:prstGeom>
          <a:noFill/>
        </p:spPr>
        <p:txBody>
          <a:bodyPr wrap="none" rtlCol="0">
            <a:spAutoFit/>
          </a:bodyPr>
          <a:lstStyle/>
          <a:p>
            <a:r>
              <a:rPr lang="en-US" sz="1200" b="1" dirty="0" smtClean="0"/>
              <a:t>6.7.16</a:t>
            </a:r>
            <a:endParaRPr lang="en-US" sz="1200" b="1" dirty="0"/>
          </a:p>
        </p:txBody>
      </p:sp>
    </p:spTree>
    <p:extLst>
      <p:ext uri="{BB962C8B-B14F-4D97-AF65-F5344CB8AC3E}">
        <p14:creationId xmlns:p14="http://schemas.microsoft.com/office/powerpoint/2010/main" val="379794837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69" y="82378"/>
            <a:ext cx="8097989" cy="908222"/>
          </a:xfrm>
        </p:spPr>
        <p:txBody>
          <a:bodyPr/>
          <a:lstStyle/>
          <a:p>
            <a:pPr algn="ctr"/>
            <a:r>
              <a:rPr lang="en-US" sz="2800" dirty="0"/>
              <a:t>Percent of el students in california and the united states: SY 2013-14</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4</a:t>
            </a:fld>
            <a:endParaRPr lang="en-US" dirty="0"/>
          </a:p>
        </p:txBody>
      </p:sp>
      <p:sp>
        <p:nvSpPr>
          <p:cNvPr id="6" name="TextBox 5"/>
          <p:cNvSpPr txBox="1"/>
          <p:nvPr/>
        </p:nvSpPr>
        <p:spPr>
          <a:xfrm>
            <a:off x="525085" y="5942648"/>
            <a:ext cx="7933115" cy="523220"/>
          </a:xfrm>
          <a:prstGeom prst="rect">
            <a:avLst/>
          </a:prstGeom>
          <a:noFill/>
        </p:spPr>
        <p:txBody>
          <a:bodyPr wrap="square" rtlCol="0">
            <a:spAutoFit/>
          </a:bodyPr>
          <a:lstStyle/>
          <a:p>
            <a:r>
              <a:rPr lang="en-US" sz="1400" b="1" dirty="0"/>
              <a:t>Source</a:t>
            </a:r>
            <a:r>
              <a:rPr lang="en-US" sz="1400" dirty="0"/>
              <a:t>: Common Core of Data, Tabulated from Elementary/Secondary Information System, 11/10/2015. Retrieved June 7, 2016 from </a:t>
            </a:r>
            <a:r>
              <a:rPr lang="en-US" sz="1400" dirty="0">
                <a:hlinkClick r:id="rId3"/>
              </a:rPr>
              <a:t>http://nces.ed.gov/ccd/elsi/</a:t>
            </a:r>
            <a:r>
              <a:rPr lang="en-US" sz="1400" dirty="0"/>
              <a:t> </a:t>
            </a:r>
          </a:p>
        </p:txBody>
      </p:sp>
      <p:sp>
        <p:nvSpPr>
          <p:cNvPr id="8" name="TextBox 7"/>
          <p:cNvSpPr txBox="1"/>
          <p:nvPr/>
        </p:nvSpPr>
        <p:spPr>
          <a:xfrm>
            <a:off x="8001001" y="6673333"/>
            <a:ext cx="750040" cy="246221"/>
          </a:xfrm>
          <a:prstGeom prst="rect">
            <a:avLst/>
          </a:prstGeom>
          <a:noFill/>
        </p:spPr>
        <p:txBody>
          <a:bodyPr wrap="square" rtlCol="0">
            <a:spAutoFit/>
          </a:bodyPr>
          <a:lstStyle/>
          <a:p>
            <a:r>
              <a:rPr lang="en-US" sz="1000" dirty="0"/>
              <a:t>06.07.16</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24571934"/>
              </p:ext>
            </p:extLst>
          </p:nvPr>
        </p:nvGraphicFramePr>
        <p:xfrm>
          <a:off x="457200" y="1017607"/>
          <a:ext cx="8195658" cy="49250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0044119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377"/>
            <a:ext cx="9144000" cy="1188287"/>
          </a:xfrm>
        </p:spPr>
        <p:txBody>
          <a:bodyPr/>
          <a:lstStyle/>
          <a:p>
            <a:pPr algn="ctr"/>
            <a:r>
              <a:rPr lang="en-US" sz="2800" dirty="0"/>
              <a:t>Grade 4 NAEP reading scores for </a:t>
            </a:r>
            <a:r>
              <a:rPr lang="en-US" sz="2800" dirty="0" err="1"/>
              <a:t>eL</a:t>
            </a:r>
            <a:r>
              <a:rPr lang="en-US" sz="2800" cap="none" dirty="0" err="1"/>
              <a:t>s</a:t>
            </a:r>
            <a:r>
              <a:rPr lang="en-US" sz="2800" cap="none" dirty="0"/>
              <a:t> AND NON-ELs IN CALIFORNIA AND THE UNITED STATES</a:t>
            </a:r>
            <a:r>
              <a:rPr lang="en-US" sz="2800" dirty="0"/>
              <a:t>: 2003-2015</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5</a:t>
            </a:fld>
            <a:endParaRPr lang="en-US" dirty="0"/>
          </a:p>
        </p:txBody>
      </p:sp>
      <p:sp>
        <p:nvSpPr>
          <p:cNvPr id="6" name="TextBox 5"/>
          <p:cNvSpPr txBox="1"/>
          <p:nvPr/>
        </p:nvSpPr>
        <p:spPr>
          <a:xfrm>
            <a:off x="536808" y="5822729"/>
            <a:ext cx="7933115" cy="738664"/>
          </a:xfrm>
          <a:prstGeom prst="rect">
            <a:avLst/>
          </a:prstGeom>
          <a:noFill/>
        </p:spPr>
        <p:txBody>
          <a:bodyPr wrap="square" rtlCol="0">
            <a:spAutoFit/>
          </a:bodyPr>
          <a:lstStyle/>
          <a:p>
            <a:r>
              <a:rPr lang="en-US" sz="1400" dirty="0"/>
              <a:t>Source: U.S. Department of Education, Institute of Education Sciences, National Center for Education Statistics, National Assessment of Educational Progress (NAEP), 2003, 2005, 2007, 2009, 2011, 2013 and 2015 Reading Assessments.</a:t>
            </a:r>
          </a:p>
        </p:txBody>
      </p:sp>
      <p:graphicFrame>
        <p:nvGraphicFramePr>
          <p:cNvPr id="19" name="Chart 18"/>
          <p:cNvGraphicFramePr/>
          <p:nvPr>
            <p:extLst>
              <p:ext uri="{D42A27DB-BD31-4B8C-83A1-F6EECF244321}">
                <p14:modId xmlns:p14="http://schemas.microsoft.com/office/powerpoint/2010/main" val="3569496564"/>
              </p:ext>
            </p:extLst>
          </p:nvPr>
        </p:nvGraphicFramePr>
        <p:xfrm>
          <a:off x="381001" y="1066801"/>
          <a:ext cx="7876442" cy="475592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8257442" y="3494099"/>
            <a:ext cx="679939" cy="369332"/>
          </a:xfrm>
          <a:prstGeom prst="rect">
            <a:avLst/>
          </a:prstGeom>
          <a:noFill/>
        </p:spPr>
        <p:txBody>
          <a:bodyPr wrap="square" rtlCol="0">
            <a:spAutoFit/>
          </a:bodyPr>
          <a:lstStyle/>
          <a:p>
            <a:pPr algn="ctr"/>
            <a:r>
              <a:rPr lang="en-US" dirty="0"/>
              <a:t>ELs</a:t>
            </a:r>
          </a:p>
        </p:txBody>
      </p:sp>
      <p:sp>
        <p:nvSpPr>
          <p:cNvPr id="10" name="TextBox 9"/>
          <p:cNvSpPr txBox="1"/>
          <p:nvPr/>
        </p:nvSpPr>
        <p:spPr>
          <a:xfrm>
            <a:off x="8001001" y="1721159"/>
            <a:ext cx="936380" cy="461665"/>
          </a:xfrm>
          <a:prstGeom prst="rect">
            <a:avLst/>
          </a:prstGeom>
          <a:noFill/>
        </p:spPr>
        <p:txBody>
          <a:bodyPr wrap="square" rtlCol="0">
            <a:spAutoFit/>
          </a:bodyPr>
          <a:lstStyle/>
          <a:p>
            <a:pPr algn="ctr"/>
            <a:r>
              <a:rPr lang="en-US" dirty="0"/>
              <a:t>Non-ELs</a:t>
            </a:r>
            <a:endParaRPr lang="en-US" sz="2400" dirty="0"/>
          </a:p>
        </p:txBody>
      </p:sp>
      <p:sp>
        <p:nvSpPr>
          <p:cNvPr id="9" name="TextBox 8"/>
          <p:cNvSpPr txBox="1"/>
          <p:nvPr/>
        </p:nvSpPr>
        <p:spPr>
          <a:xfrm>
            <a:off x="8001001" y="6673333"/>
            <a:ext cx="750040" cy="246221"/>
          </a:xfrm>
          <a:prstGeom prst="rect">
            <a:avLst/>
          </a:prstGeom>
          <a:noFill/>
        </p:spPr>
        <p:txBody>
          <a:bodyPr wrap="square" rtlCol="0">
            <a:spAutoFit/>
          </a:bodyPr>
          <a:lstStyle/>
          <a:p>
            <a:r>
              <a:rPr lang="en-US" sz="1000" dirty="0"/>
              <a:t>06.07.16</a:t>
            </a:r>
          </a:p>
        </p:txBody>
      </p:sp>
    </p:spTree>
    <p:extLst>
      <p:ext uri="{BB962C8B-B14F-4D97-AF65-F5344CB8AC3E}">
        <p14:creationId xmlns:p14="http://schemas.microsoft.com/office/powerpoint/2010/main" val="313799506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378"/>
            <a:ext cx="9144000" cy="872483"/>
          </a:xfrm>
        </p:spPr>
        <p:txBody>
          <a:bodyPr/>
          <a:lstStyle/>
          <a:p>
            <a:pPr algn="ctr"/>
            <a:r>
              <a:rPr lang="en-US" sz="2800" dirty="0"/>
              <a:t>Grade 8 NAEP reading scores for </a:t>
            </a:r>
            <a:r>
              <a:rPr lang="en-US" sz="2800" dirty="0" err="1"/>
              <a:t>eL</a:t>
            </a:r>
            <a:r>
              <a:rPr lang="en-US" sz="2800" cap="none" dirty="0" err="1"/>
              <a:t>s</a:t>
            </a:r>
            <a:r>
              <a:rPr lang="en-US" sz="2800" cap="none" dirty="0"/>
              <a:t> AND NON-ELs IN CALIFORNIA AND THE UNITED STATES</a:t>
            </a:r>
            <a:r>
              <a:rPr lang="en-US" sz="2800" dirty="0"/>
              <a:t>: 2003-2015</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6</a:t>
            </a:fld>
            <a:endParaRPr lang="en-US" dirty="0"/>
          </a:p>
        </p:txBody>
      </p:sp>
      <p:sp>
        <p:nvSpPr>
          <p:cNvPr id="10" name="TextBox 9"/>
          <p:cNvSpPr txBox="1"/>
          <p:nvPr/>
        </p:nvSpPr>
        <p:spPr>
          <a:xfrm>
            <a:off x="536808" y="5822729"/>
            <a:ext cx="7933115" cy="738664"/>
          </a:xfrm>
          <a:prstGeom prst="rect">
            <a:avLst/>
          </a:prstGeom>
          <a:noFill/>
        </p:spPr>
        <p:txBody>
          <a:bodyPr wrap="square" rtlCol="0">
            <a:spAutoFit/>
          </a:bodyPr>
          <a:lstStyle/>
          <a:p>
            <a:r>
              <a:rPr lang="en-US" sz="1400" dirty="0"/>
              <a:t>Source: U.S. Department of Education, Institute of Education Sciences, National Center for Education Statistics, National Assessment of Educational Progress (NAEP), 2003, 2005, 2007, 2009, 2011, 2013 and 2015 Reading Assessments.</a:t>
            </a:r>
          </a:p>
        </p:txBody>
      </p:sp>
      <p:sp>
        <p:nvSpPr>
          <p:cNvPr id="8" name="TextBox 9"/>
          <p:cNvSpPr txBox="1"/>
          <p:nvPr/>
        </p:nvSpPr>
        <p:spPr>
          <a:xfrm>
            <a:off x="8001001" y="1780529"/>
            <a:ext cx="1016197"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t>Non-ELs</a:t>
            </a:r>
            <a:endParaRPr lang="en-US" sz="1400" dirty="0"/>
          </a:p>
        </p:txBody>
      </p:sp>
      <p:sp>
        <p:nvSpPr>
          <p:cNvPr id="9" name="TextBox 2"/>
          <p:cNvSpPr txBox="1"/>
          <p:nvPr/>
        </p:nvSpPr>
        <p:spPr>
          <a:xfrm>
            <a:off x="8360666" y="3790889"/>
            <a:ext cx="484079"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t>ELs</a:t>
            </a:r>
          </a:p>
        </p:txBody>
      </p:sp>
      <p:sp>
        <p:nvSpPr>
          <p:cNvPr id="11" name="TextBox 10"/>
          <p:cNvSpPr txBox="1"/>
          <p:nvPr/>
        </p:nvSpPr>
        <p:spPr>
          <a:xfrm>
            <a:off x="8001001" y="6673333"/>
            <a:ext cx="750040" cy="246221"/>
          </a:xfrm>
          <a:prstGeom prst="rect">
            <a:avLst/>
          </a:prstGeom>
          <a:noFill/>
        </p:spPr>
        <p:txBody>
          <a:bodyPr wrap="square" rtlCol="0">
            <a:spAutoFit/>
          </a:bodyPr>
          <a:lstStyle/>
          <a:p>
            <a:r>
              <a:rPr lang="en-US" sz="1000" dirty="0"/>
              <a:t>06.07.16</a:t>
            </a:r>
          </a:p>
        </p:txBody>
      </p:sp>
      <p:graphicFrame>
        <p:nvGraphicFramePr>
          <p:cNvPr id="12" name="Chart 11"/>
          <p:cNvGraphicFramePr>
            <a:graphicFrameLocks/>
          </p:cNvGraphicFramePr>
          <p:nvPr>
            <p:extLst>
              <p:ext uri="{D42A27DB-BD31-4B8C-83A1-F6EECF244321}">
                <p14:modId xmlns:p14="http://schemas.microsoft.com/office/powerpoint/2010/main" val="2667842682"/>
              </p:ext>
            </p:extLst>
          </p:nvPr>
        </p:nvGraphicFramePr>
        <p:xfrm>
          <a:off x="536808" y="1066799"/>
          <a:ext cx="7616592" cy="47559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183210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72483"/>
          </a:xfrm>
        </p:spPr>
        <p:txBody>
          <a:bodyPr/>
          <a:lstStyle/>
          <a:p>
            <a:pPr algn="ctr"/>
            <a:r>
              <a:rPr lang="en-US" sz="2800" dirty="0"/>
              <a:t>Grade 4 NAEP mathematics scores for </a:t>
            </a:r>
            <a:r>
              <a:rPr lang="en-US" sz="2800" dirty="0" err="1"/>
              <a:t>eL</a:t>
            </a:r>
            <a:r>
              <a:rPr lang="en-US" sz="2800" cap="none" dirty="0" err="1"/>
              <a:t>s</a:t>
            </a:r>
            <a:r>
              <a:rPr lang="en-US" sz="2800" cap="none" dirty="0"/>
              <a:t> and NON-ELs IN CALIFORNIA AND THE UNITED STATES</a:t>
            </a:r>
            <a:r>
              <a:rPr lang="en-US" sz="2800" dirty="0"/>
              <a:t>: </a:t>
            </a:r>
            <a:br>
              <a:rPr lang="en-US" sz="2800" dirty="0"/>
            </a:br>
            <a:r>
              <a:rPr lang="en-US" sz="2800" dirty="0"/>
              <a:t>2003-2015</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7</a:t>
            </a:fld>
            <a:endParaRPr lang="en-US" dirty="0"/>
          </a:p>
        </p:txBody>
      </p:sp>
      <p:sp>
        <p:nvSpPr>
          <p:cNvPr id="9" name="TextBox 8"/>
          <p:cNvSpPr txBox="1"/>
          <p:nvPr/>
        </p:nvSpPr>
        <p:spPr>
          <a:xfrm>
            <a:off x="536808" y="5822729"/>
            <a:ext cx="7933115" cy="738664"/>
          </a:xfrm>
          <a:prstGeom prst="rect">
            <a:avLst/>
          </a:prstGeom>
          <a:noFill/>
        </p:spPr>
        <p:txBody>
          <a:bodyPr wrap="square" rtlCol="0">
            <a:spAutoFit/>
          </a:bodyPr>
          <a:lstStyle/>
          <a:p>
            <a:r>
              <a:rPr lang="en-US" sz="1400" dirty="0"/>
              <a:t>Source: U.S. Department of Education, Institute of Education Sciences, National Center for Education Statistics, National Assessment of Educational Progress (NAEP), 2003, 2005, 2007, 2009, 2011, 2013 and 2015 Mathematics Assessments.</a:t>
            </a:r>
          </a:p>
        </p:txBody>
      </p:sp>
      <p:graphicFrame>
        <p:nvGraphicFramePr>
          <p:cNvPr id="10" name="Chart 9"/>
          <p:cNvGraphicFramePr/>
          <p:nvPr>
            <p:extLst>
              <p:ext uri="{D42A27DB-BD31-4B8C-83A1-F6EECF244321}">
                <p14:modId xmlns:p14="http://schemas.microsoft.com/office/powerpoint/2010/main" val="1379682557"/>
              </p:ext>
            </p:extLst>
          </p:nvPr>
        </p:nvGraphicFramePr>
        <p:xfrm>
          <a:off x="381001" y="1066801"/>
          <a:ext cx="7952713" cy="475592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8333714" y="3740119"/>
            <a:ext cx="521677" cy="369332"/>
          </a:xfrm>
          <a:prstGeom prst="rect">
            <a:avLst/>
          </a:prstGeom>
          <a:noFill/>
        </p:spPr>
        <p:txBody>
          <a:bodyPr wrap="square" rtlCol="0">
            <a:spAutoFit/>
          </a:bodyPr>
          <a:lstStyle/>
          <a:p>
            <a:pPr algn="ctr"/>
            <a:r>
              <a:rPr lang="en-US" dirty="0"/>
              <a:t>ELs</a:t>
            </a:r>
          </a:p>
        </p:txBody>
      </p:sp>
      <p:sp>
        <p:nvSpPr>
          <p:cNvPr id="13" name="TextBox 12"/>
          <p:cNvSpPr txBox="1"/>
          <p:nvPr/>
        </p:nvSpPr>
        <p:spPr>
          <a:xfrm>
            <a:off x="8001001" y="2095683"/>
            <a:ext cx="1048896" cy="461665"/>
          </a:xfrm>
          <a:prstGeom prst="rect">
            <a:avLst/>
          </a:prstGeom>
          <a:noFill/>
        </p:spPr>
        <p:txBody>
          <a:bodyPr wrap="square" rtlCol="0">
            <a:spAutoFit/>
          </a:bodyPr>
          <a:lstStyle/>
          <a:p>
            <a:pPr algn="ctr"/>
            <a:r>
              <a:rPr lang="en-US" dirty="0"/>
              <a:t>Non-ELs</a:t>
            </a:r>
            <a:endParaRPr lang="en-US" sz="2400" dirty="0"/>
          </a:p>
        </p:txBody>
      </p:sp>
      <p:sp>
        <p:nvSpPr>
          <p:cNvPr id="11" name="TextBox 10"/>
          <p:cNvSpPr txBox="1"/>
          <p:nvPr/>
        </p:nvSpPr>
        <p:spPr>
          <a:xfrm>
            <a:off x="8001001" y="6673333"/>
            <a:ext cx="750040" cy="246221"/>
          </a:xfrm>
          <a:prstGeom prst="rect">
            <a:avLst/>
          </a:prstGeom>
          <a:noFill/>
        </p:spPr>
        <p:txBody>
          <a:bodyPr wrap="square" rtlCol="0">
            <a:spAutoFit/>
          </a:bodyPr>
          <a:lstStyle/>
          <a:p>
            <a:r>
              <a:rPr lang="en-US" sz="1000" dirty="0"/>
              <a:t>06.07.16</a:t>
            </a:r>
          </a:p>
        </p:txBody>
      </p:sp>
    </p:spTree>
    <p:extLst>
      <p:ext uri="{BB962C8B-B14F-4D97-AF65-F5344CB8AC3E}">
        <p14:creationId xmlns:p14="http://schemas.microsoft.com/office/powerpoint/2010/main" val="1068132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378"/>
            <a:ext cx="9144000" cy="984424"/>
          </a:xfrm>
        </p:spPr>
        <p:txBody>
          <a:bodyPr/>
          <a:lstStyle/>
          <a:p>
            <a:pPr algn="ctr"/>
            <a:r>
              <a:rPr lang="en-US" sz="2700" dirty="0"/>
              <a:t>Grade 8 NAEP mathematics scores for </a:t>
            </a:r>
            <a:r>
              <a:rPr lang="en-US" sz="2700" dirty="0" err="1"/>
              <a:t>eL</a:t>
            </a:r>
            <a:r>
              <a:rPr lang="en-US" sz="2700" cap="none" dirty="0" err="1"/>
              <a:t>s</a:t>
            </a:r>
            <a:r>
              <a:rPr lang="en-US" sz="2700" cap="none" dirty="0"/>
              <a:t> AND NON-ELs IN CALIFORNIA AND THE UNITED STATES</a:t>
            </a:r>
            <a:r>
              <a:rPr lang="en-US" sz="2700" dirty="0"/>
              <a:t>: 2003-2015</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8</a:t>
            </a:fld>
            <a:endParaRPr lang="en-US" dirty="0"/>
          </a:p>
        </p:txBody>
      </p:sp>
      <p:sp>
        <p:nvSpPr>
          <p:cNvPr id="9" name="TextBox 8"/>
          <p:cNvSpPr txBox="1"/>
          <p:nvPr/>
        </p:nvSpPr>
        <p:spPr>
          <a:xfrm>
            <a:off x="447219" y="5792750"/>
            <a:ext cx="7933115" cy="738664"/>
          </a:xfrm>
          <a:prstGeom prst="rect">
            <a:avLst/>
          </a:prstGeom>
          <a:noFill/>
        </p:spPr>
        <p:txBody>
          <a:bodyPr wrap="square" rtlCol="0">
            <a:spAutoFit/>
          </a:bodyPr>
          <a:lstStyle/>
          <a:p>
            <a:r>
              <a:rPr lang="en-US" sz="1400" dirty="0"/>
              <a:t>Source: U.S. Department of Education, Institute of Education Sciences, National Center for Education Statistics, National Assessment of Educational Progress (NAEP), 2003, 2005, 2007, 2009, 2011, 2013 and 2015 Mathematics Assessments.</a:t>
            </a:r>
          </a:p>
        </p:txBody>
      </p:sp>
      <p:graphicFrame>
        <p:nvGraphicFramePr>
          <p:cNvPr id="10" name="Chart 9"/>
          <p:cNvGraphicFramePr/>
          <p:nvPr>
            <p:extLst>
              <p:ext uri="{D42A27DB-BD31-4B8C-83A1-F6EECF244321}">
                <p14:modId xmlns:p14="http://schemas.microsoft.com/office/powerpoint/2010/main" val="843109314"/>
              </p:ext>
            </p:extLst>
          </p:nvPr>
        </p:nvGraphicFramePr>
        <p:xfrm>
          <a:off x="435206" y="1155715"/>
          <a:ext cx="8034702" cy="461321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8415703" y="4151992"/>
            <a:ext cx="521677" cy="369332"/>
          </a:xfrm>
          <a:prstGeom prst="rect">
            <a:avLst/>
          </a:prstGeom>
          <a:noFill/>
        </p:spPr>
        <p:txBody>
          <a:bodyPr wrap="square" rtlCol="0">
            <a:spAutoFit/>
          </a:bodyPr>
          <a:lstStyle/>
          <a:p>
            <a:pPr algn="ctr"/>
            <a:r>
              <a:rPr lang="en-US" dirty="0"/>
              <a:t>ELs</a:t>
            </a:r>
          </a:p>
        </p:txBody>
      </p:sp>
      <p:sp>
        <p:nvSpPr>
          <p:cNvPr id="13" name="TextBox 12"/>
          <p:cNvSpPr txBox="1"/>
          <p:nvPr/>
        </p:nvSpPr>
        <p:spPr>
          <a:xfrm>
            <a:off x="8001001" y="1829291"/>
            <a:ext cx="1094640" cy="461665"/>
          </a:xfrm>
          <a:prstGeom prst="rect">
            <a:avLst/>
          </a:prstGeom>
          <a:noFill/>
        </p:spPr>
        <p:txBody>
          <a:bodyPr wrap="square" rtlCol="0">
            <a:spAutoFit/>
          </a:bodyPr>
          <a:lstStyle/>
          <a:p>
            <a:pPr algn="ctr"/>
            <a:r>
              <a:rPr lang="en-US" dirty="0"/>
              <a:t>Non-ELs</a:t>
            </a:r>
            <a:endParaRPr lang="en-US" sz="2400" dirty="0"/>
          </a:p>
        </p:txBody>
      </p:sp>
      <p:sp>
        <p:nvSpPr>
          <p:cNvPr id="11" name="TextBox 10"/>
          <p:cNvSpPr txBox="1"/>
          <p:nvPr/>
        </p:nvSpPr>
        <p:spPr>
          <a:xfrm>
            <a:off x="8001001" y="6673333"/>
            <a:ext cx="750040" cy="246221"/>
          </a:xfrm>
          <a:prstGeom prst="rect">
            <a:avLst/>
          </a:prstGeom>
          <a:noFill/>
        </p:spPr>
        <p:txBody>
          <a:bodyPr wrap="square" rtlCol="0">
            <a:spAutoFit/>
          </a:bodyPr>
          <a:lstStyle/>
          <a:p>
            <a:r>
              <a:rPr lang="en-US" sz="1000" dirty="0"/>
              <a:t>06.07.16</a:t>
            </a:r>
          </a:p>
        </p:txBody>
      </p:sp>
    </p:spTree>
    <p:extLst>
      <p:ext uri="{BB962C8B-B14F-4D97-AF65-F5344CB8AC3E}">
        <p14:creationId xmlns:p14="http://schemas.microsoft.com/office/powerpoint/2010/main" val="4569705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377"/>
            <a:ext cx="8293841" cy="847897"/>
          </a:xfrm>
        </p:spPr>
        <p:txBody>
          <a:bodyPr/>
          <a:lstStyle/>
          <a:p>
            <a:pPr algn="ctr"/>
            <a:r>
              <a:rPr lang="en-US" sz="2800" dirty="0"/>
              <a:t>High school graduation rates for california and the united states: SY 2013-14</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9</a:t>
            </a:fld>
            <a:endParaRPr lang="en-US" dirty="0"/>
          </a:p>
        </p:txBody>
      </p:sp>
      <p:sp>
        <p:nvSpPr>
          <p:cNvPr id="6" name="TextBox 5"/>
          <p:cNvSpPr txBox="1"/>
          <p:nvPr/>
        </p:nvSpPr>
        <p:spPr>
          <a:xfrm>
            <a:off x="457200" y="5947638"/>
            <a:ext cx="7933115" cy="523220"/>
          </a:xfrm>
          <a:prstGeom prst="rect">
            <a:avLst/>
          </a:prstGeom>
          <a:noFill/>
        </p:spPr>
        <p:txBody>
          <a:bodyPr wrap="square" rtlCol="0">
            <a:spAutoFit/>
          </a:bodyPr>
          <a:lstStyle/>
          <a:p>
            <a:r>
              <a:rPr lang="en-US" sz="1400" b="1" dirty="0"/>
              <a:t>Source</a:t>
            </a:r>
            <a:r>
              <a:rPr lang="en-US" sz="1400" dirty="0"/>
              <a:t>: </a:t>
            </a:r>
            <a:r>
              <a:rPr lang="en-US" sz="1400" dirty="0" err="1"/>
              <a:t>EDFacts</a:t>
            </a:r>
            <a:r>
              <a:rPr lang="en-US" sz="1400" dirty="0"/>
              <a:t>/Consolidated State Performance Report, 2013-14: </a:t>
            </a:r>
            <a:r>
              <a:rPr lang="en-US" sz="1400" dirty="0">
                <a:hlinkClick r:id="rId3"/>
              </a:rPr>
              <a:t>http://www2.ed.gov/admins/lead/account/consolidated/index.html</a:t>
            </a:r>
            <a:r>
              <a:rPr lang="en-US" sz="1400" dirty="0"/>
              <a:t> </a:t>
            </a:r>
          </a:p>
        </p:txBody>
      </p:sp>
      <p:sp>
        <p:nvSpPr>
          <p:cNvPr id="7" name="TextBox 6"/>
          <p:cNvSpPr txBox="1"/>
          <p:nvPr/>
        </p:nvSpPr>
        <p:spPr>
          <a:xfrm>
            <a:off x="8001001" y="6673333"/>
            <a:ext cx="750040" cy="246221"/>
          </a:xfrm>
          <a:prstGeom prst="rect">
            <a:avLst/>
          </a:prstGeom>
          <a:noFill/>
        </p:spPr>
        <p:txBody>
          <a:bodyPr wrap="square" rtlCol="0">
            <a:spAutoFit/>
          </a:bodyPr>
          <a:lstStyle/>
          <a:p>
            <a:r>
              <a:rPr lang="en-US" sz="1000" dirty="0"/>
              <a:t>06.07.16</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706991573"/>
              </p:ext>
            </p:extLst>
          </p:nvPr>
        </p:nvGraphicFramePr>
        <p:xfrm>
          <a:off x="457200" y="931653"/>
          <a:ext cx="8229600" cy="50159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9359696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NATIONAL HIGH SCHOOL GRADUATION RATES BY STUDENT GROUP:  SY 2013-14</a:t>
            </a:r>
            <a:endParaRPr lang="en-US" sz="3200" dirty="0"/>
          </a:p>
        </p:txBody>
      </p:sp>
      <p:sp>
        <p:nvSpPr>
          <p:cNvPr id="3" name="Slide Number Placeholder 2"/>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10</a:t>
            </a:fld>
            <a:endParaRPr lang="en-US" dirty="0"/>
          </a:p>
        </p:txBody>
      </p:sp>
      <p:graphicFrame>
        <p:nvGraphicFramePr>
          <p:cNvPr id="7" name="Chart Placeholder 6"/>
          <p:cNvGraphicFramePr>
            <a:graphicFrameLocks noGrp="1"/>
          </p:cNvGraphicFramePr>
          <p:nvPr>
            <p:ph type="chart" sz="quarter" idx="10"/>
            <p:extLst>
              <p:ext uri="{D42A27DB-BD31-4B8C-83A1-F6EECF244321}">
                <p14:modId xmlns:p14="http://schemas.microsoft.com/office/powerpoint/2010/main" val="348839560"/>
              </p:ext>
            </p:extLst>
          </p:nvPr>
        </p:nvGraphicFramePr>
        <p:xfrm>
          <a:off x="376518" y="1295400"/>
          <a:ext cx="8229600"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990600" y="5537963"/>
            <a:ext cx="6324600" cy="461665"/>
          </a:xfrm>
          <a:prstGeom prst="rect">
            <a:avLst/>
          </a:prstGeom>
          <a:noFill/>
        </p:spPr>
        <p:txBody>
          <a:bodyPr wrap="square" rtlCol="0">
            <a:spAutoFit/>
          </a:bodyPr>
          <a:lstStyle/>
          <a:p>
            <a:r>
              <a:rPr lang="en-US" sz="1200" b="1" dirty="0"/>
              <a:t>Source: EDFacts/Consolidated State Performance Report, SYs 2010-11, 2011-12, 2012-13, and 2013-14. Retrieved from </a:t>
            </a:r>
            <a:r>
              <a:rPr lang="en-US" sz="1200" b="1" u="sng" dirty="0">
                <a:hlinkClick r:id="rId4"/>
              </a:rPr>
              <a:t>http://www2.ed.gov/admins/lead/account/consolidated/index.html</a:t>
            </a:r>
            <a:endParaRPr lang="en-US" sz="1200" b="1" dirty="0"/>
          </a:p>
        </p:txBody>
      </p:sp>
      <p:sp>
        <p:nvSpPr>
          <p:cNvPr id="9" name="TextBox 8"/>
          <p:cNvSpPr txBox="1"/>
          <p:nvPr/>
        </p:nvSpPr>
        <p:spPr>
          <a:xfrm>
            <a:off x="7315200" y="6492875"/>
            <a:ext cx="524503" cy="276999"/>
          </a:xfrm>
          <a:prstGeom prst="rect">
            <a:avLst/>
          </a:prstGeom>
          <a:noFill/>
        </p:spPr>
        <p:txBody>
          <a:bodyPr wrap="none" rtlCol="0">
            <a:spAutoFit/>
          </a:bodyPr>
          <a:lstStyle/>
          <a:p>
            <a:r>
              <a:rPr lang="en-US" sz="1200" b="1" dirty="0" smtClean="0"/>
              <a:t>0116</a:t>
            </a:r>
            <a:endParaRPr lang="en-US" sz="1200" b="1" dirty="0"/>
          </a:p>
        </p:txBody>
      </p:sp>
    </p:spTree>
    <p:extLst>
      <p:ext uri="{BB962C8B-B14F-4D97-AF65-F5344CB8AC3E}">
        <p14:creationId xmlns:p14="http://schemas.microsoft.com/office/powerpoint/2010/main" val="418659570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ESSA Implications for English Learners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244994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458200" cy="6096000"/>
          </a:xfrm>
        </p:spPr>
        <p:txBody>
          <a:bodyPr rtlCol="0">
            <a:normAutofit fontScale="25000" lnSpcReduction="20000"/>
          </a:bodyPr>
          <a:lstStyle/>
          <a:p>
            <a:pPr marL="0" indent="0" algn="ctr" eaLnBrk="1" fontAlgn="auto" hangingPunct="1">
              <a:spcAft>
                <a:spcPts val="0"/>
              </a:spcAft>
              <a:buFont typeface="Arial"/>
              <a:buNone/>
              <a:defRPr/>
            </a:pPr>
            <a:r>
              <a:rPr lang="en-US" sz="14400" b="1" dirty="0" smtClean="0">
                <a:solidFill>
                  <a:srgbClr val="038A00"/>
                </a:solidFill>
              </a:rPr>
              <a:t>ESSA and English Learners</a:t>
            </a:r>
          </a:p>
          <a:p>
            <a:pPr marL="0" indent="0" algn="ctr" eaLnBrk="1" fontAlgn="auto" hangingPunct="1">
              <a:spcAft>
                <a:spcPts val="0"/>
              </a:spcAft>
              <a:buFont typeface="Arial"/>
              <a:buNone/>
              <a:defRPr/>
            </a:pPr>
            <a:endParaRPr lang="en-US" sz="7000" dirty="0"/>
          </a:p>
          <a:p>
            <a:pPr eaLnBrk="1" fontAlgn="auto" hangingPunct="1">
              <a:spcAft>
                <a:spcPts val="0"/>
              </a:spcAft>
              <a:buFont typeface="Wingdings" panose="05000000000000000000" pitchFamily="2" charset="2"/>
              <a:buChar char="§"/>
              <a:defRPr/>
            </a:pPr>
            <a:r>
              <a:rPr lang="en-US" sz="12800" dirty="0" smtClean="0"/>
              <a:t>“</a:t>
            </a:r>
            <a:r>
              <a:rPr lang="en-US" sz="12800" b="1" dirty="0" smtClean="0"/>
              <a:t>English </a:t>
            </a:r>
            <a:r>
              <a:rPr lang="en-US" sz="12800" b="1" dirty="0"/>
              <a:t>learners” </a:t>
            </a:r>
            <a:r>
              <a:rPr lang="en-US" sz="12800" b="1" dirty="0" smtClean="0"/>
              <a:t>replaces “LEP”</a:t>
            </a:r>
          </a:p>
          <a:p>
            <a:pPr eaLnBrk="1" fontAlgn="auto" hangingPunct="1">
              <a:spcAft>
                <a:spcPts val="0"/>
              </a:spcAft>
              <a:buFont typeface="Wingdings" panose="05000000000000000000" pitchFamily="2" charset="2"/>
              <a:buChar char="§"/>
              <a:defRPr/>
            </a:pPr>
            <a:endParaRPr lang="en-US" sz="12800" b="1" dirty="0" smtClean="0"/>
          </a:p>
          <a:p>
            <a:pPr eaLnBrk="1" fontAlgn="auto" hangingPunct="1">
              <a:spcAft>
                <a:spcPts val="0"/>
              </a:spcAft>
              <a:buFont typeface="Wingdings" panose="05000000000000000000" pitchFamily="2" charset="2"/>
              <a:buChar char="§"/>
              <a:defRPr/>
            </a:pPr>
            <a:r>
              <a:rPr lang="en-US" sz="12800" b="1" dirty="0"/>
              <a:t>Reauthorizes Title III: Language Instruction for English Learners and Immigrant Students</a:t>
            </a:r>
          </a:p>
          <a:p>
            <a:pPr lvl="1" eaLnBrk="1" fontAlgn="auto" hangingPunct="1">
              <a:spcAft>
                <a:spcPts val="0"/>
              </a:spcAft>
              <a:buFont typeface="Arial"/>
              <a:buChar char="–"/>
              <a:defRPr/>
            </a:pPr>
            <a:r>
              <a:rPr lang="en-US" sz="11200" b="1" dirty="0" smtClean="0"/>
              <a:t>Requires </a:t>
            </a:r>
            <a:r>
              <a:rPr lang="en-US" sz="11200" b="1" dirty="0"/>
              <a:t>that </a:t>
            </a:r>
            <a:r>
              <a:rPr lang="en-US" sz="11200" b="1" dirty="0" smtClean="0"/>
              <a:t>states establish and implement standardized statewide entry </a:t>
            </a:r>
            <a:r>
              <a:rPr lang="en-US" sz="11200" b="1" dirty="0"/>
              <a:t>and exit procedures for </a:t>
            </a:r>
            <a:r>
              <a:rPr lang="en-US" sz="11200" b="1" dirty="0" err="1" smtClean="0"/>
              <a:t>Els</a:t>
            </a:r>
            <a:endParaRPr lang="en-US" sz="11200" b="1" dirty="0" smtClean="0"/>
          </a:p>
          <a:p>
            <a:pPr lvl="1" eaLnBrk="1" fontAlgn="auto" hangingPunct="1">
              <a:spcAft>
                <a:spcPts val="0"/>
              </a:spcAft>
              <a:buFont typeface="Arial"/>
              <a:buChar char="–"/>
              <a:defRPr/>
            </a:pPr>
            <a:endParaRPr lang="en-US" sz="11200" b="1" dirty="0" smtClean="0"/>
          </a:p>
          <a:p>
            <a:pPr eaLnBrk="1" fontAlgn="auto" hangingPunct="1">
              <a:spcAft>
                <a:spcPts val="0"/>
              </a:spcAft>
              <a:buFont typeface="Wingdings" panose="05000000000000000000" pitchFamily="2" charset="2"/>
              <a:buChar char="§"/>
              <a:defRPr/>
            </a:pPr>
            <a:r>
              <a:rPr lang="en-US" sz="12800" b="1" dirty="0" smtClean="0"/>
              <a:t>Requires State-determined </a:t>
            </a:r>
            <a:r>
              <a:rPr lang="en-US" sz="12800" b="1" dirty="0"/>
              <a:t>accountability systems </a:t>
            </a:r>
            <a:r>
              <a:rPr lang="en-US" sz="12800" b="1" u="sng" dirty="0" smtClean="0"/>
              <a:t>under Title I</a:t>
            </a:r>
            <a:r>
              <a:rPr lang="en-US" sz="12800" b="1" dirty="0" smtClean="0"/>
              <a:t> to </a:t>
            </a:r>
            <a:r>
              <a:rPr lang="en-US" sz="12800" b="1" dirty="0"/>
              <a:t>include goals and interim targets for English language proficiency </a:t>
            </a:r>
            <a:r>
              <a:rPr lang="en-US" sz="12800" b="1" dirty="0" smtClean="0"/>
              <a:t>(ELP) for ELs </a:t>
            </a:r>
          </a:p>
          <a:p>
            <a:pPr marL="0" indent="0" eaLnBrk="1" fontAlgn="auto" hangingPunct="1">
              <a:spcAft>
                <a:spcPts val="0"/>
              </a:spcAft>
              <a:buFont typeface="Arial"/>
              <a:buNone/>
              <a:defRPr/>
            </a:pPr>
            <a:endParaRPr lang="en-US" sz="9600" dirty="0"/>
          </a:p>
        </p:txBody>
      </p:sp>
      <p:pic>
        <p:nvPicPr>
          <p:cNvPr id="4" name="Picture 2" descr="P:\ED Se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9234" y="6217920"/>
            <a:ext cx="365760"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456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4800" b="1" dirty="0">
                <a:solidFill>
                  <a:srgbClr val="038A00"/>
                </a:solidFill>
              </a:rPr>
              <a:t>ESSA and English Learners</a:t>
            </a:r>
            <a:r>
              <a:rPr lang="en-US" sz="9600" dirty="0"/>
              <a:t/>
            </a:r>
            <a:br>
              <a:rPr lang="en-US" sz="9600" dirty="0"/>
            </a:br>
            <a:endParaRPr lang="en-US" altLang="en-US" dirty="0" smtClean="0"/>
          </a:p>
        </p:txBody>
      </p:sp>
      <p:sp>
        <p:nvSpPr>
          <p:cNvPr id="3" name="Content Placeholder 2"/>
          <p:cNvSpPr>
            <a:spLocks noGrp="1"/>
          </p:cNvSpPr>
          <p:nvPr>
            <p:ph idx="1"/>
          </p:nvPr>
        </p:nvSpPr>
        <p:spPr>
          <a:xfrm>
            <a:off x="368968" y="1524000"/>
            <a:ext cx="8089232" cy="5105400"/>
          </a:xfrm>
        </p:spPr>
        <p:txBody>
          <a:bodyPr rtlCol="0">
            <a:normAutofit fontScale="25000" lnSpcReduction="20000"/>
          </a:bodyPr>
          <a:lstStyle/>
          <a:p>
            <a:pPr lvl="0">
              <a:buFont typeface="Wingdings" panose="05000000000000000000" pitchFamily="2" charset="2"/>
              <a:buChar char="§"/>
              <a:defRPr/>
            </a:pPr>
            <a:r>
              <a:rPr lang="en-US" sz="12800" b="1" dirty="0"/>
              <a:t>ELP accountability for ELs has been moved from Title III to Title </a:t>
            </a:r>
            <a:r>
              <a:rPr lang="en-US" sz="12800" b="1" dirty="0" smtClean="0"/>
              <a:t>I</a:t>
            </a:r>
          </a:p>
          <a:p>
            <a:pPr lvl="0">
              <a:buFont typeface="Wingdings" panose="05000000000000000000" pitchFamily="2" charset="2"/>
              <a:buChar char="§"/>
              <a:defRPr/>
            </a:pPr>
            <a:endParaRPr lang="en-US" sz="12800" b="1" dirty="0"/>
          </a:p>
          <a:p>
            <a:pPr eaLnBrk="1" fontAlgn="auto" hangingPunct="1">
              <a:spcAft>
                <a:spcPts val="0"/>
              </a:spcAft>
              <a:buFont typeface="Wingdings" panose="05000000000000000000" pitchFamily="2" charset="2"/>
              <a:buChar char="§"/>
              <a:defRPr/>
            </a:pPr>
            <a:r>
              <a:rPr lang="en-US" sz="12800" b="1" dirty="0" smtClean="0"/>
              <a:t>Allows </a:t>
            </a:r>
            <a:r>
              <a:rPr lang="en-US" sz="12800" b="1" dirty="0"/>
              <a:t>states to include former ELs in the  EL subgroup for academic content accountability </a:t>
            </a:r>
            <a:r>
              <a:rPr lang="en-US" sz="12800" b="1" dirty="0" smtClean="0"/>
              <a:t>up to </a:t>
            </a:r>
            <a:r>
              <a:rPr lang="en-US" sz="12800" b="1" dirty="0"/>
              <a:t>four years after they </a:t>
            </a:r>
            <a:r>
              <a:rPr lang="en-US" sz="12800" b="1" dirty="0" smtClean="0"/>
              <a:t>have been reclassified</a:t>
            </a:r>
          </a:p>
          <a:p>
            <a:pPr eaLnBrk="1" fontAlgn="auto" hangingPunct="1">
              <a:spcAft>
                <a:spcPts val="0"/>
              </a:spcAft>
              <a:buFont typeface="Wingdings" panose="05000000000000000000" pitchFamily="2" charset="2"/>
              <a:buChar char="§"/>
              <a:defRPr/>
            </a:pPr>
            <a:endParaRPr lang="en-US" sz="12800" b="1" dirty="0"/>
          </a:p>
          <a:p>
            <a:pPr eaLnBrk="1" fontAlgn="auto" hangingPunct="1">
              <a:spcAft>
                <a:spcPts val="0"/>
              </a:spcAft>
              <a:buFont typeface="Wingdings" panose="05000000000000000000" pitchFamily="2" charset="2"/>
              <a:buChar char="§"/>
              <a:defRPr/>
            </a:pPr>
            <a:r>
              <a:rPr lang="en-US" sz="12800" b="1" dirty="0" smtClean="0"/>
              <a:t>Requires </a:t>
            </a:r>
            <a:r>
              <a:rPr lang="en-US" sz="12800" b="1" dirty="0"/>
              <a:t>Title I LEAs to conduct outreach, including regular meetings for parents of </a:t>
            </a:r>
            <a:r>
              <a:rPr lang="en-US" sz="12800" b="1" dirty="0" smtClean="0"/>
              <a:t>ELs</a:t>
            </a:r>
          </a:p>
          <a:p>
            <a:pPr eaLnBrk="1" fontAlgn="auto" hangingPunct="1">
              <a:spcAft>
                <a:spcPts val="0"/>
              </a:spcAft>
              <a:buFont typeface="Wingdings" panose="05000000000000000000" pitchFamily="2" charset="2"/>
              <a:buChar char="§"/>
              <a:defRPr/>
            </a:pPr>
            <a:endParaRPr lang="en-US" sz="12800" dirty="0" smtClean="0">
              <a:solidFill>
                <a:schemeClr val="accent2"/>
              </a:solidFill>
            </a:endParaRPr>
          </a:p>
          <a:p>
            <a:pPr marL="0" indent="0" eaLnBrk="1" fontAlgn="auto" hangingPunct="1">
              <a:spcAft>
                <a:spcPts val="0"/>
              </a:spcAft>
              <a:buNone/>
              <a:defRPr/>
            </a:pPr>
            <a:endParaRPr lang="en-US" sz="12800" dirty="0" smtClean="0"/>
          </a:p>
          <a:p>
            <a:pPr eaLnBrk="1" fontAlgn="auto" hangingPunct="1">
              <a:spcAft>
                <a:spcPts val="0"/>
              </a:spcAft>
              <a:buFont typeface="Wingdings" panose="05000000000000000000" pitchFamily="2" charset="2"/>
              <a:buChar char="§"/>
              <a:defRPr/>
            </a:pPr>
            <a:endParaRPr lang="en-US" sz="12800" dirty="0"/>
          </a:p>
          <a:p>
            <a:pPr lvl="1" eaLnBrk="1" fontAlgn="auto" hangingPunct="1">
              <a:spcAft>
                <a:spcPts val="0"/>
              </a:spcAft>
              <a:buFont typeface="Wingdings" panose="05000000000000000000" pitchFamily="2" charset="2"/>
              <a:buChar char="§"/>
              <a:defRPr/>
            </a:pPr>
            <a:endParaRPr lang="en-US" sz="12800" dirty="0"/>
          </a:p>
          <a:p>
            <a:pPr eaLnBrk="1" fontAlgn="auto" hangingPunct="1">
              <a:spcAft>
                <a:spcPts val="0"/>
              </a:spcAft>
              <a:buFont typeface="Arial"/>
              <a:buChar char="•"/>
              <a:defRPr/>
            </a:pPr>
            <a:endParaRPr lang="en-US" dirty="0"/>
          </a:p>
        </p:txBody>
      </p:sp>
      <p:pic>
        <p:nvPicPr>
          <p:cNvPr id="4" name="Picture 2" descr="P:\ED Se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1317" y="6340036"/>
            <a:ext cx="365760"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432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305800" cy="5715000"/>
          </a:xfrm>
        </p:spPr>
        <p:txBody>
          <a:bodyPr rtlCol="0">
            <a:normAutofit fontScale="32500" lnSpcReduction="20000"/>
          </a:bodyPr>
          <a:lstStyle/>
          <a:p>
            <a:pPr marL="0" indent="0" algn="ctr" eaLnBrk="1" fontAlgn="auto" hangingPunct="1">
              <a:spcAft>
                <a:spcPts val="0"/>
              </a:spcAft>
              <a:buFont typeface="Arial"/>
              <a:buNone/>
              <a:defRPr/>
            </a:pPr>
            <a:r>
              <a:rPr lang="en-US" sz="12300" b="1" dirty="0">
                <a:solidFill>
                  <a:srgbClr val="038A00"/>
                </a:solidFill>
              </a:rPr>
              <a:t>ESSA and English </a:t>
            </a:r>
            <a:r>
              <a:rPr lang="en-US" sz="12300" b="1" dirty="0" smtClean="0">
                <a:solidFill>
                  <a:srgbClr val="038A00"/>
                </a:solidFill>
              </a:rPr>
              <a:t>Learners</a:t>
            </a:r>
          </a:p>
          <a:p>
            <a:pPr marL="0" indent="0" algn="ctr" eaLnBrk="1" fontAlgn="auto" hangingPunct="1">
              <a:spcAft>
                <a:spcPts val="0"/>
              </a:spcAft>
              <a:buFont typeface="Arial"/>
              <a:buNone/>
              <a:defRPr/>
            </a:pPr>
            <a:endParaRPr lang="en-US" sz="11100" b="1" dirty="0" smtClean="0">
              <a:solidFill>
                <a:srgbClr val="038A00"/>
              </a:solidFill>
            </a:endParaRPr>
          </a:p>
          <a:p>
            <a:pPr marL="0" indent="0" algn="ctr" eaLnBrk="1" fontAlgn="auto" hangingPunct="1">
              <a:spcAft>
                <a:spcPts val="0"/>
              </a:spcAft>
              <a:buFont typeface="Arial"/>
              <a:buNone/>
              <a:defRPr/>
            </a:pPr>
            <a:endParaRPr lang="en-US" sz="2400" dirty="0"/>
          </a:p>
          <a:p>
            <a:pPr eaLnBrk="1" fontAlgn="auto" hangingPunct="1">
              <a:spcAft>
                <a:spcPts val="0"/>
              </a:spcAft>
              <a:buFont typeface="Wingdings" panose="05000000000000000000" pitchFamily="2" charset="2"/>
              <a:buChar char="§"/>
              <a:defRPr/>
            </a:pPr>
            <a:r>
              <a:rPr lang="en-US" sz="11200" b="1" dirty="0" smtClean="0"/>
              <a:t>Adds subgroup reporting </a:t>
            </a:r>
            <a:r>
              <a:rPr lang="en-US" sz="11200" b="1" dirty="0"/>
              <a:t>requirements for Title III </a:t>
            </a:r>
            <a:r>
              <a:rPr lang="en-US" sz="11200" b="1" dirty="0" smtClean="0"/>
              <a:t>LEAs:</a:t>
            </a:r>
          </a:p>
          <a:p>
            <a:pPr eaLnBrk="1" fontAlgn="auto" hangingPunct="1">
              <a:spcAft>
                <a:spcPts val="0"/>
              </a:spcAft>
              <a:buFont typeface="Wingdings" panose="05000000000000000000" pitchFamily="2" charset="2"/>
              <a:buChar char="§"/>
              <a:defRPr/>
            </a:pPr>
            <a:endParaRPr lang="en-US" sz="11200" b="1" dirty="0"/>
          </a:p>
          <a:p>
            <a:pPr marL="457200" lvl="1" indent="0" eaLnBrk="1" fontAlgn="auto" hangingPunct="1">
              <a:spcAft>
                <a:spcPts val="0"/>
              </a:spcAft>
              <a:buNone/>
              <a:defRPr/>
            </a:pPr>
            <a:r>
              <a:rPr lang="en-US" sz="11200" b="1" dirty="0" smtClean="0"/>
              <a:t>-ELs </a:t>
            </a:r>
            <a:r>
              <a:rPr lang="en-US" sz="11200" b="1" dirty="0"/>
              <a:t>with disabilities</a:t>
            </a:r>
          </a:p>
          <a:p>
            <a:pPr marL="457200" lvl="1" indent="0" eaLnBrk="1" fontAlgn="auto" hangingPunct="1">
              <a:spcAft>
                <a:spcPts val="0"/>
              </a:spcAft>
              <a:buNone/>
              <a:defRPr/>
            </a:pPr>
            <a:r>
              <a:rPr lang="en-US" sz="11200" b="1" dirty="0" smtClean="0"/>
              <a:t>-Long-term </a:t>
            </a:r>
            <a:r>
              <a:rPr lang="en-US" sz="11200" b="1" dirty="0"/>
              <a:t>ELs </a:t>
            </a:r>
            <a:r>
              <a:rPr lang="en-US" sz="11200" b="1" dirty="0" smtClean="0"/>
              <a:t>(i.e. ELs </a:t>
            </a:r>
            <a:r>
              <a:rPr lang="en-US" sz="11200" b="1" dirty="0"/>
              <a:t>who have not achieved proficiency after 5 years of being initially </a:t>
            </a:r>
            <a:r>
              <a:rPr lang="en-US" sz="11200" b="1" dirty="0" smtClean="0"/>
              <a:t>classified as an EL)</a:t>
            </a:r>
            <a:endParaRPr lang="en-US" sz="11200" b="1" dirty="0"/>
          </a:p>
          <a:p>
            <a:pPr marL="0" indent="0" eaLnBrk="1" fontAlgn="auto" hangingPunct="1">
              <a:spcAft>
                <a:spcPts val="0"/>
              </a:spcAft>
              <a:buFont typeface="Arial" charset="0"/>
              <a:buNone/>
              <a:defRPr/>
            </a:pPr>
            <a:endParaRPr lang="en-US" dirty="0"/>
          </a:p>
          <a:p>
            <a:pPr eaLnBrk="1" fontAlgn="auto" hangingPunct="1">
              <a:spcAft>
                <a:spcPts val="0"/>
              </a:spcAft>
              <a:buFont typeface="Arial"/>
              <a:buChar char="•"/>
              <a:defRPr/>
            </a:pPr>
            <a:endParaRPr lang="en-US" dirty="0"/>
          </a:p>
        </p:txBody>
      </p:sp>
      <p:pic>
        <p:nvPicPr>
          <p:cNvPr id="4" name="Picture 2" descr="P:\ED Se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0120" y="6335085"/>
            <a:ext cx="365760"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711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z="4800" b="1" dirty="0">
                <a:solidFill>
                  <a:srgbClr val="038A00"/>
                </a:solidFill>
              </a:rPr>
              <a:t>ESSA and English Learners</a:t>
            </a:r>
            <a:r>
              <a:rPr lang="en-US" dirty="0"/>
              <a:t/>
            </a:r>
            <a:br>
              <a:rPr lang="en-US" dirty="0"/>
            </a:br>
            <a:endParaRPr lang="en-US" altLang="en-US" dirty="0" smtClean="0"/>
          </a:p>
        </p:txBody>
      </p:sp>
      <p:sp>
        <p:nvSpPr>
          <p:cNvPr id="3" name="Content Placeholder 2"/>
          <p:cNvSpPr>
            <a:spLocks noGrp="1"/>
          </p:cNvSpPr>
          <p:nvPr>
            <p:ph idx="1"/>
          </p:nvPr>
        </p:nvSpPr>
        <p:spPr>
          <a:xfrm>
            <a:off x="457200" y="1066800"/>
            <a:ext cx="8229600" cy="5059365"/>
          </a:xfrm>
        </p:spPr>
        <p:txBody>
          <a:bodyPr rtlCol="0">
            <a:normAutofit fontScale="85000" lnSpcReduction="10000"/>
          </a:bodyPr>
          <a:lstStyle/>
          <a:p>
            <a:pPr marL="0" indent="0" algn="ctr" eaLnBrk="1" fontAlgn="auto" hangingPunct="1">
              <a:spcAft>
                <a:spcPts val="0"/>
              </a:spcAft>
              <a:buFont typeface="Arial"/>
              <a:buNone/>
              <a:defRPr/>
            </a:pPr>
            <a:endParaRPr lang="en-US" sz="3100" dirty="0"/>
          </a:p>
          <a:p>
            <a:pPr eaLnBrk="1" fontAlgn="auto" hangingPunct="1">
              <a:spcAft>
                <a:spcPts val="0"/>
              </a:spcAft>
              <a:buFont typeface="Wingdings" panose="05000000000000000000" pitchFamily="2" charset="2"/>
              <a:buChar char="§"/>
              <a:defRPr/>
            </a:pPr>
            <a:r>
              <a:rPr lang="en-US" sz="3500" b="1" dirty="0" smtClean="0"/>
              <a:t>Requires each Title I State </a:t>
            </a:r>
            <a:r>
              <a:rPr lang="en-US" sz="3500" b="1" dirty="0"/>
              <a:t> plan </a:t>
            </a:r>
            <a:r>
              <a:rPr lang="en-US" sz="3500" b="1" dirty="0" smtClean="0"/>
              <a:t>to </a:t>
            </a:r>
            <a:r>
              <a:rPr lang="en-US" sz="3500" b="1" dirty="0"/>
              <a:t>identify the languages other than English that are present to a “significant extent</a:t>
            </a:r>
            <a:r>
              <a:rPr lang="en-US" sz="3500" b="1" dirty="0" smtClean="0"/>
              <a:t>” </a:t>
            </a:r>
            <a:r>
              <a:rPr lang="en-US" sz="3500" b="1" dirty="0"/>
              <a:t>and indicate the languages for which annual student assessments are not available and are </a:t>
            </a:r>
            <a:r>
              <a:rPr lang="en-US" sz="3500" b="1" dirty="0" smtClean="0"/>
              <a:t>needed</a:t>
            </a:r>
          </a:p>
          <a:p>
            <a:pPr eaLnBrk="1" fontAlgn="auto" hangingPunct="1">
              <a:spcAft>
                <a:spcPts val="0"/>
              </a:spcAft>
              <a:buFont typeface="Wingdings" panose="05000000000000000000" pitchFamily="2" charset="2"/>
              <a:buChar char="§"/>
              <a:defRPr/>
            </a:pPr>
            <a:endParaRPr lang="en-US" sz="3500" b="1" dirty="0"/>
          </a:p>
          <a:p>
            <a:pPr eaLnBrk="1" fontAlgn="auto" hangingPunct="1">
              <a:spcAft>
                <a:spcPts val="0"/>
              </a:spcAft>
              <a:buFont typeface="Wingdings" panose="05000000000000000000" pitchFamily="2" charset="2"/>
              <a:buChar char="§"/>
              <a:defRPr/>
            </a:pPr>
            <a:r>
              <a:rPr lang="en-US" sz="3500" b="1" dirty="0" smtClean="0"/>
              <a:t>Expands the </a:t>
            </a:r>
            <a:r>
              <a:rPr lang="en-US" sz="3500" b="1" dirty="0"/>
              <a:t>uses of funds under the </a:t>
            </a:r>
            <a:r>
              <a:rPr lang="en-US" sz="3500" b="1" dirty="0" smtClean="0"/>
              <a:t>competitive grant </a:t>
            </a:r>
            <a:r>
              <a:rPr lang="en-US" sz="3500" b="1" dirty="0"/>
              <a:t>program in Title I, Part B to include developing or improving ELP assessments or </a:t>
            </a:r>
            <a:r>
              <a:rPr lang="en-US" sz="3500" b="1" dirty="0" smtClean="0"/>
              <a:t>assessments in languages other than English</a:t>
            </a:r>
          </a:p>
          <a:p>
            <a:pPr eaLnBrk="1" fontAlgn="auto" hangingPunct="1">
              <a:spcAft>
                <a:spcPts val="0"/>
              </a:spcAft>
              <a:buFont typeface="Arial"/>
              <a:buChar char="•"/>
              <a:defRPr/>
            </a:pPr>
            <a:endParaRPr lang="en-US" dirty="0"/>
          </a:p>
        </p:txBody>
      </p:sp>
      <p:pic>
        <p:nvPicPr>
          <p:cNvPr id="4" name="Picture 2" descr="P:\ED Se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0149" y="6341817"/>
            <a:ext cx="365760"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591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ESSA</a:t>
            </a:r>
            <a:endParaRPr lang="en-US" dirty="0"/>
          </a:p>
        </p:txBody>
      </p:sp>
      <p:sp>
        <p:nvSpPr>
          <p:cNvPr id="3" name="Content Placeholder 2"/>
          <p:cNvSpPr>
            <a:spLocks noGrp="1"/>
          </p:cNvSpPr>
          <p:nvPr>
            <p:ph idx="1"/>
          </p:nvPr>
        </p:nvSpPr>
        <p:spPr/>
        <p:txBody>
          <a:bodyPr/>
          <a:lstStyle/>
          <a:p>
            <a:r>
              <a:rPr lang="en-US" dirty="0">
                <a:solidFill>
                  <a:schemeClr val="tx1"/>
                </a:solidFill>
              </a:rPr>
              <a:t>ED has already issued guidance answering some of the most pressing questions regarding the transition to the new law, such as whether states need to submit consolidated state plans this summer </a:t>
            </a:r>
            <a:r>
              <a:rPr lang="en-US" i="1" dirty="0">
                <a:solidFill>
                  <a:schemeClr val="tx1"/>
                </a:solidFill>
              </a:rPr>
              <a:t>(No plans due this summer!)</a:t>
            </a:r>
            <a:endParaRPr lang="en-US" dirty="0">
              <a:solidFill>
                <a:schemeClr val="tx1"/>
              </a:solidFill>
            </a:endParaRPr>
          </a:p>
          <a:p>
            <a:r>
              <a:rPr lang="en-US" dirty="0">
                <a:solidFill>
                  <a:schemeClr val="tx1"/>
                </a:solidFill>
              </a:rPr>
              <a:t>We recently announced that we plan to issue guidance in late summer and early fall on the changes in the law that </a:t>
            </a:r>
            <a:r>
              <a:rPr lang="en-US" b="1" dirty="0">
                <a:solidFill>
                  <a:schemeClr val="tx1"/>
                </a:solidFill>
              </a:rPr>
              <a:t>impact some of our most vulnerable students:</a:t>
            </a:r>
          </a:p>
          <a:p>
            <a:pPr lvl="1"/>
            <a:r>
              <a:rPr lang="en-US" dirty="0">
                <a:solidFill>
                  <a:schemeClr val="tx1"/>
                </a:solidFill>
              </a:rPr>
              <a:t>Students in foster care</a:t>
            </a:r>
          </a:p>
          <a:p>
            <a:pPr lvl="1"/>
            <a:r>
              <a:rPr lang="en-US" dirty="0">
                <a:solidFill>
                  <a:schemeClr val="tx1"/>
                </a:solidFill>
              </a:rPr>
              <a:t>Homeless students</a:t>
            </a:r>
          </a:p>
          <a:p>
            <a:pPr lvl="1"/>
            <a:r>
              <a:rPr lang="en-US" dirty="0">
                <a:solidFill>
                  <a:schemeClr val="tx1"/>
                </a:solidFill>
              </a:rPr>
              <a:t>English learners</a:t>
            </a:r>
          </a:p>
          <a:p>
            <a:r>
              <a:rPr lang="en-US" dirty="0">
                <a:solidFill>
                  <a:schemeClr val="tx1"/>
                </a:solidFill>
              </a:rPr>
              <a:t>The Department does plan to release guidance in other areas where states, districts, and other stakeholders have requested support. Stay tuned!</a:t>
            </a:r>
          </a:p>
          <a:p>
            <a:endParaRPr lang="en-US" dirty="0"/>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16</a:t>
            </a:fld>
            <a:endParaRPr lang="en-US" dirty="0"/>
          </a:p>
        </p:txBody>
      </p:sp>
      <p:sp>
        <p:nvSpPr>
          <p:cNvPr id="5" name="Text Placeholder 4"/>
          <p:cNvSpPr>
            <a:spLocks noGrp="1"/>
          </p:cNvSpPr>
          <p:nvPr>
            <p:ph type="body" sz="quarter" idx="10"/>
          </p:nvPr>
        </p:nvSpPr>
        <p:spPr/>
        <p:txBody>
          <a:bodyPr/>
          <a:lstStyle/>
          <a:p>
            <a:r>
              <a:rPr lang="en-US" b="1" dirty="0" smtClean="0"/>
              <a:t>Guidance</a:t>
            </a:r>
            <a:endParaRPr lang="en-US" b="1" dirty="0"/>
          </a:p>
        </p:txBody>
      </p:sp>
    </p:spTree>
    <p:extLst>
      <p:ext uri="{BB962C8B-B14F-4D97-AF65-F5344CB8AC3E}">
        <p14:creationId xmlns:p14="http://schemas.microsoft.com/office/powerpoint/2010/main" val="1766429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ESSA</a:t>
            </a:r>
            <a:endParaRPr lang="en-US" dirty="0"/>
          </a:p>
        </p:txBody>
      </p:sp>
      <p:sp>
        <p:nvSpPr>
          <p:cNvPr id="3" name="Content Placeholder 2"/>
          <p:cNvSpPr>
            <a:spLocks noGrp="1"/>
          </p:cNvSpPr>
          <p:nvPr>
            <p:ph idx="1"/>
          </p:nvPr>
        </p:nvSpPr>
        <p:spPr>
          <a:xfrm>
            <a:off x="457200" y="1524000"/>
            <a:ext cx="8229600" cy="4221163"/>
          </a:xfrm>
        </p:spPr>
        <p:txBody>
          <a:bodyPr/>
          <a:lstStyle/>
          <a:p>
            <a:pPr lvl="0"/>
            <a:r>
              <a:rPr lang="en-US" sz="2300" dirty="0">
                <a:solidFill>
                  <a:schemeClr val="tx1"/>
                </a:solidFill>
              </a:rPr>
              <a:t>ED has announced that we would regulate on the following this year (with no plans for additional regulations):</a:t>
            </a:r>
          </a:p>
          <a:p>
            <a:pPr lvl="1"/>
            <a:r>
              <a:rPr lang="en-US" dirty="0">
                <a:solidFill>
                  <a:schemeClr val="tx1"/>
                </a:solidFill>
              </a:rPr>
              <a:t>Title I-A assessments</a:t>
            </a:r>
          </a:p>
          <a:p>
            <a:pPr lvl="1"/>
            <a:r>
              <a:rPr lang="en-US" dirty="0">
                <a:solidFill>
                  <a:schemeClr val="tx1"/>
                </a:solidFill>
              </a:rPr>
              <a:t>The requirement that Title I, Part A funds be used to supplement, not supplant state and local funds</a:t>
            </a:r>
          </a:p>
          <a:p>
            <a:pPr lvl="1"/>
            <a:r>
              <a:rPr lang="en-US" dirty="0">
                <a:solidFill>
                  <a:schemeClr val="tx1"/>
                </a:solidFill>
              </a:rPr>
              <a:t>Title I, Part B innovative assessment demonstration authority</a:t>
            </a:r>
          </a:p>
          <a:p>
            <a:pPr lvl="1"/>
            <a:r>
              <a:rPr lang="en-US" dirty="0">
                <a:solidFill>
                  <a:schemeClr val="tx1"/>
                </a:solidFill>
              </a:rPr>
              <a:t>Accountability, including consolidated state plans and data reporting</a:t>
            </a:r>
          </a:p>
          <a:p>
            <a:r>
              <a:rPr lang="en-US" sz="2300" b="1" dirty="0">
                <a:solidFill>
                  <a:schemeClr val="tx1"/>
                </a:solidFill>
              </a:rPr>
              <a:t>Negotiated rulemaking: </a:t>
            </a:r>
            <a:r>
              <a:rPr lang="en-US" sz="2300" dirty="0">
                <a:solidFill>
                  <a:schemeClr val="tx1"/>
                </a:solidFill>
              </a:rPr>
              <a:t>Title I, Part A assessments and supplement not supplant went through the negotiated rulemaking process this spring</a:t>
            </a:r>
          </a:p>
          <a:p>
            <a:endParaRPr lang="en-US" dirty="0"/>
          </a:p>
          <a:p>
            <a:endParaRPr lang="en-US" dirty="0"/>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17</a:t>
            </a:fld>
            <a:endParaRPr lang="en-US" dirty="0"/>
          </a:p>
        </p:txBody>
      </p:sp>
      <p:sp>
        <p:nvSpPr>
          <p:cNvPr id="5" name="Text Placeholder 4"/>
          <p:cNvSpPr>
            <a:spLocks noGrp="1"/>
          </p:cNvSpPr>
          <p:nvPr>
            <p:ph type="body" sz="quarter" idx="10"/>
          </p:nvPr>
        </p:nvSpPr>
        <p:spPr/>
        <p:txBody>
          <a:bodyPr/>
          <a:lstStyle/>
          <a:p>
            <a:r>
              <a:rPr lang="en-US" b="1" dirty="0" smtClean="0"/>
              <a:t>Regulations</a:t>
            </a:r>
            <a:endParaRPr lang="en-US" b="1" dirty="0"/>
          </a:p>
        </p:txBody>
      </p:sp>
    </p:spTree>
    <p:extLst>
      <p:ext uri="{BB962C8B-B14F-4D97-AF65-F5344CB8AC3E}">
        <p14:creationId xmlns:p14="http://schemas.microsoft.com/office/powerpoint/2010/main" val="4043776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ESSA</a:t>
            </a:r>
            <a:endParaRPr lang="en-US" dirty="0"/>
          </a:p>
        </p:txBody>
      </p:sp>
      <p:sp>
        <p:nvSpPr>
          <p:cNvPr id="3" name="Content Placeholder 2"/>
          <p:cNvSpPr>
            <a:spLocks noGrp="1"/>
          </p:cNvSpPr>
          <p:nvPr>
            <p:ph idx="1"/>
          </p:nvPr>
        </p:nvSpPr>
        <p:spPr/>
        <p:txBody>
          <a:bodyPr/>
          <a:lstStyle/>
          <a:p>
            <a:pPr marL="274320" indent="0">
              <a:buNone/>
            </a:pPr>
            <a:r>
              <a:rPr lang="en-US" sz="2000" b="1" dirty="0">
                <a:solidFill>
                  <a:schemeClr val="tx1"/>
                </a:solidFill>
              </a:rPr>
              <a:t>Title I, Part A assessments</a:t>
            </a:r>
          </a:p>
          <a:p>
            <a:r>
              <a:rPr lang="en-US" sz="2000" dirty="0">
                <a:solidFill>
                  <a:schemeClr val="tx1"/>
                </a:solidFill>
              </a:rPr>
              <a:t>Negotiating committee reached consensus on all assessment topics</a:t>
            </a:r>
          </a:p>
          <a:p>
            <a:r>
              <a:rPr lang="en-US" sz="2000" dirty="0">
                <a:solidFill>
                  <a:schemeClr val="tx1"/>
                </a:solidFill>
              </a:rPr>
              <a:t>Proposed regulations that the committee agreed upon will be out for public comment this summer</a:t>
            </a:r>
          </a:p>
          <a:p>
            <a:pPr marL="274320" indent="0">
              <a:buNone/>
            </a:pPr>
            <a:r>
              <a:rPr lang="en-US" sz="2000" b="1" dirty="0">
                <a:solidFill>
                  <a:schemeClr val="tx1"/>
                </a:solidFill>
              </a:rPr>
              <a:t>Title I, Part B assessments</a:t>
            </a:r>
          </a:p>
          <a:p>
            <a:r>
              <a:rPr lang="en-US" sz="2000" dirty="0">
                <a:solidFill>
                  <a:schemeClr val="tx1"/>
                </a:solidFill>
              </a:rPr>
              <a:t>Proposed regulation is being drafted, expect to be out for public comment this summer </a:t>
            </a:r>
          </a:p>
          <a:p>
            <a:pPr marL="274320" indent="0">
              <a:buNone/>
            </a:pPr>
            <a:r>
              <a:rPr lang="en-US" sz="2000" b="1" dirty="0">
                <a:solidFill>
                  <a:schemeClr val="tx1"/>
                </a:solidFill>
              </a:rPr>
              <a:t>Supplement, not supplant</a:t>
            </a:r>
          </a:p>
          <a:p>
            <a:r>
              <a:rPr lang="en-US" sz="2000" dirty="0">
                <a:solidFill>
                  <a:schemeClr val="tx1"/>
                </a:solidFill>
              </a:rPr>
              <a:t>Negotiating committee did not reach consensus </a:t>
            </a:r>
          </a:p>
          <a:p>
            <a:r>
              <a:rPr lang="en-US" sz="2000" dirty="0">
                <a:solidFill>
                  <a:schemeClr val="tx1"/>
                </a:solidFill>
              </a:rPr>
              <a:t>The Department is taking the committee’s input into account and continues to seek input from other stakeholders as we move forward with the regulatory process</a:t>
            </a:r>
          </a:p>
          <a:p>
            <a:pPr marL="274320" indent="0">
              <a:buNone/>
            </a:pPr>
            <a:r>
              <a:rPr lang="en-US" sz="2000" b="1" dirty="0">
                <a:solidFill>
                  <a:schemeClr val="tx1"/>
                </a:solidFill>
              </a:rPr>
              <a:t>Accountability, State Plans, Data Reporting</a:t>
            </a:r>
          </a:p>
          <a:p>
            <a:pPr>
              <a:buFont typeface="Wingdings" panose="05000000000000000000" pitchFamily="2" charset="2"/>
              <a:buChar char="§"/>
            </a:pPr>
            <a:r>
              <a:rPr lang="en-US" sz="2000" dirty="0">
                <a:solidFill>
                  <a:schemeClr val="tx1"/>
                </a:solidFill>
              </a:rPr>
              <a:t>Proposed regulations out for public comment, comments du</a:t>
            </a:r>
            <a:r>
              <a:rPr lang="en-US" dirty="0">
                <a:solidFill>
                  <a:schemeClr val="tx1"/>
                </a:solidFill>
              </a:rPr>
              <a:t>e August 1</a:t>
            </a:r>
            <a:endParaRPr lang="en-US" b="1" dirty="0">
              <a:solidFill>
                <a:schemeClr val="tx1"/>
              </a:solidFill>
            </a:endParaRPr>
          </a:p>
          <a:p>
            <a:endParaRPr lang="en-US" dirty="0"/>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18</a:t>
            </a:fld>
            <a:endParaRPr lang="en-US" dirty="0"/>
          </a:p>
        </p:txBody>
      </p:sp>
      <p:sp>
        <p:nvSpPr>
          <p:cNvPr id="5" name="Text Placeholder 4"/>
          <p:cNvSpPr>
            <a:spLocks noGrp="1"/>
          </p:cNvSpPr>
          <p:nvPr>
            <p:ph type="body" sz="quarter" idx="10"/>
          </p:nvPr>
        </p:nvSpPr>
        <p:spPr/>
        <p:txBody>
          <a:bodyPr/>
          <a:lstStyle/>
          <a:p>
            <a:r>
              <a:rPr lang="en-US" b="1" dirty="0" smtClean="0"/>
              <a:t>Regulations overview: status &amp; next steps</a:t>
            </a:r>
            <a:endParaRPr lang="en-US" b="1" dirty="0"/>
          </a:p>
        </p:txBody>
      </p:sp>
    </p:spTree>
    <p:extLst>
      <p:ext uri="{BB962C8B-B14F-4D97-AF65-F5344CB8AC3E}">
        <p14:creationId xmlns:p14="http://schemas.microsoft.com/office/powerpoint/2010/main" val="3439340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ESSA</a:t>
            </a:r>
            <a:endParaRPr lang="en-US" dirty="0"/>
          </a:p>
        </p:txBody>
      </p:sp>
      <p:sp>
        <p:nvSpPr>
          <p:cNvPr id="3" name="Content Placeholder 2"/>
          <p:cNvSpPr>
            <a:spLocks noGrp="1"/>
          </p:cNvSpPr>
          <p:nvPr>
            <p:ph idx="1"/>
          </p:nvPr>
        </p:nvSpPr>
        <p:spPr/>
        <p:txBody>
          <a:bodyPr/>
          <a:lstStyle/>
          <a:p>
            <a:pPr marL="274320" indent="0">
              <a:buNone/>
            </a:pPr>
            <a:r>
              <a:rPr lang="en-US" b="1" dirty="0">
                <a:solidFill>
                  <a:schemeClr val="tx1"/>
                </a:solidFill>
              </a:rPr>
              <a:t>Accountability Proposed Regulations </a:t>
            </a:r>
          </a:p>
          <a:p>
            <a:r>
              <a:rPr lang="en-US" sz="2300" dirty="0">
                <a:solidFill>
                  <a:schemeClr val="tx1"/>
                </a:solidFill>
              </a:rPr>
              <a:t>Move beyond a one-size-fits-all approach</a:t>
            </a:r>
          </a:p>
          <a:p>
            <a:r>
              <a:rPr lang="en-US" sz="2300" dirty="0">
                <a:solidFill>
                  <a:schemeClr val="tx1"/>
                </a:solidFill>
              </a:rPr>
              <a:t>Give states flexibility and supports local solutions</a:t>
            </a:r>
          </a:p>
          <a:p>
            <a:r>
              <a:rPr lang="en-US" sz="2300" dirty="0">
                <a:solidFill>
                  <a:schemeClr val="tx1"/>
                </a:solidFill>
              </a:rPr>
              <a:t>Guarantee a clear role for stakeholders</a:t>
            </a:r>
          </a:p>
          <a:p>
            <a:r>
              <a:rPr lang="en-US" sz="2300" dirty="0">
                <a:solidFill>
                  <a:schemeClr val="tx1"/>
                </a:solidFill>
              </a:rPr>
              <a:t>Enhance equity and maintains civil rights protections</a:t>
            </a:r>
          </a:p>
          <a:p>
            <a:r>
              <a:rPr lang="en-US" sz="2300" dirty="0">
                <a:solidFill>
                  <a:schemeClr val="tx1"/>
                </a:solidFill>
              </a:rPr>
              <a:t>Envision transitions to new systems by SY17-18</a:t>
            </a:r>
          </a:p>
          <a:p>
            <a:pPr lvl="1"/>
            <a:r>
              <a:rPr lang="en-US" sz="2200" dirty="0">
                <a:solidFill>
                  <a:schemeClr val="tx1"/>
                </a:solidFill>
              </a:rPr>
              <a:t>Responds to input from stakeholders that states and communities are eager to move to new holistic, multi-measure systems.</a:t>
            </a:r>
          </a:p>
          <a:p>
            <a:r>
              <a:rPr lang="en-US" sz="2500" dirty="0">
                <a:solidFill>
                  <a:schemeClr val="tx1"/>
                </a:solidFill>
              </a:rPr>
              <a:t>Public comments for ED on the transition timeline and other provisions due August 1</a:t>
            </a:r>
          </a:p>
          <a:p>
            <a:endParaRPr lang="en-US" dirty="0"/>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19</a:t>
            </a:fld>
            <a:endParaRPr lang="en-US" dirty="0"/>
          </a:p>
        </p:txBody>
      </p:sp>
      <p:sp>
        <p:nvSpPr>
          <p:cNvPr id="5" name="Text Placeholder 4"/>
          <p:cNvSpPr>
            <a:spLocks noGrp="1"/>
          </p:cNvSpPr>
          <p:nvPr>
            <p:ph type="body" sz="quarter" idx="10"/>
          </p:nvPr>
        </p:nvSpPr>
        <p:spPr/>
        <p:txBody>
          <a:bodyPr/>
          <a:lstStyle/>
          <a:p>
            <a:r>
              <a:rPr lang="en-US" sz="1800" b="1" dirty="0" smtClean="0"/>
              <a:t>Proposed regulations: accountability, STATE Plans, data reporting</a:t>
            </a:r>
            <a:endParaRPr lang="en-US" sz="1800" b="1" dirty="0"/>
          </a:p>
        </p:txBody>
      </p:sp>
    </p:spTree>
    <p:extLst>
      <p:ext uri="{BB962C8B-B14F-4D97-AF65-F5344CB8AC3E}">
        <p14:creationId xmlns:p14="http://schemas.microsoft.com/office/powerpoint/2010/main" val="3565143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ESSA</a:t>
            </a:r>
            <a:endParaRPr lang="en-US" dirty="0"/>
          </a:p>
        </p:txBody>
      </p:sp>
      <p:sp>
        <p:nvSpPr>
          <p:cNvPr id="3" name="Content Placeholder 2"/>
          <p:cNvSpPr>
            <a:spLocks noGrp="1"/>
          </p:cNvSpPr>
          <p:nvPr>
            <p:ph idx="1"/>
          </p:nvPr>
        </p:nvSpPr>
        <p:spPr/>
        <p:txBody>
          <a:bodyPr/>
          <a:lstStyle/>
          <a:p>
            <a:pPr marL="274320" indent="0">
              <a:buNone/>
            </a:pPr>
            <a:r>
              <a:rPr lang="en-US" b="1" dirty="0">
                <a:solidFill>
                  <a:schemeClr val="tx1"/>
                </a:solidFill>
              </a:rPr>
              <a:t>State Plans Proposal</a:t>
            </a:r>
          </a:p>
          <a:p>
            <a:r>
              <a:rPr lang="en-US" sz="2200" dirty="0">
                <a:solidFill>
                  <a:schemeClr val="tx1"/>
                </a:solidFill>
              </a:rPr>
              <a:t>Requires broad, robust, transparent engagement </a:t>
            </a:r>
          </a:p>
          <a:p>
            <a:r>
              <a:rPr lang="en-US" sz="2200" dirty="0">
                <a:solidFill>
                  <a:schemeClr val="tx1"/>
                </a:solidFill>
              </a:rPr>
              <a:t>Reduces burden on each SEA </a:t>
            </a:r>
          </a:p>
          <a:p>
            <a:r>
              <a:rPr lang="en-US" sz="2200" dirty="0">
                <a:solidFill>
                  <a:schemeClr val="tx1"/>
                </a:solidFill>
              </a:rPr>
              <a:t>Encourages States to think comprehensively and leverage funding</a:t>
            </a:r>
          </a:p>
          <a:p>
            <a:r>
              <a:rPr lang="en-US" sz="2200" dirty="0">
                <a:solidFill>
                  <a:schemeClr val="tx1"/>
                </a:solidFill>
              </a:rPr>
              <a:t>Helps remove “silos” between programs and funds</a:t>
            </a:r>
          </a:p>
          <a:p>
            <a:pPr marL="274320" indent="0">
              <a:buNone/>
            </a:pPr>
            <a:endParaRPr lang="en-US" sz="1200" b="1" dirty="0">
              <a:solidFill>
                <a:srgbClr val="FF0000"/>
              </a:solidFill>
            </a:endParaRPr>
          </a:p>
          <a:p>
            <a:pPr marL="274320" indent="0">
              <a:buNone/>
            </a:pPr>
            <a:r>
              <a:rPr lang="en-US" sz="2200" b="1" dirty="0">
                <a:solidFill>
                  <a:schemeClr val="tx1"/>
                </a:solidFill>
              </a:rPr>
              <a:t>Data Reporting Proposal</a:t>
            </a:r>
            <a:endParaRPr lang="en-US" b="1" dirty="0">
              <a:solidFill>
                <a:schemeClr val="tx1"/>
              </a:solidFill>
            </a:endParaRPr>
          </a:p>
          <a:p>
            <a:r>
              <a:rPr lang="en-US" sz="2200" dirty="0">
                <a:solidFill>
                  <a:schemeClr val="tx1"/>
                </a:solidFill>
              </a:rPr>
              <a:t>Clarifies new reporting requirements for States and LEAs</a:t>
            </a:r>
          </a:p>
          <a:p>
            <a:r>
              <a:rPr lang="en-US" sz="2200" dirty="0">
                <a:solidFill>
                  <a:schemeClr val="tx1"/>
                </a:solidFill>
              </a:rPr>
              <a:t>Implement these requirements by:</a:t>
            </a:r>
          </a:p>
          <a:p>
            <a:pPr lvl="1"/>
            <a:r>
              <a:rPr lang="en-US" dirty="0">
                <a:solidFill>
                  <a:schemeClr val="tx1"/>
                </a:solidFill>
              </a:rPr>
              <a:t>Clarifying definitions</a:t>
            </a:r>
          </a:p>
          <a:p>
            <a:pPr lvl="1"/>
            <a:r>
              <a:rPr lang="en-US" dirty="0">
                <a:solidFill>
                  <a:schemeClr val="tx1"/>
                </a:solidFill>
              </a:rPr>
              <a:t>Streamlining and simplifying reporting requirements</a:t>
            </a:r>
          </a:p>
          <a:p>
            <a:pPr lvl="1"/>
            <a:r>
              <a:rPr lang="en-US" dirty="0">
                <a:solidFill>
                  <a:schemeClr val="tx1"/>
                </a:solidFill>
              </a:rPr>
              <a:t>Ensuring report cards are accessible and clear for parents</a:t>
            </a:r>
          </a:p>
          <a:p>
            <a:endParaRPr lang="en-US" dirty="0"/>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20</a:t>
            </a:fld>
            <a:endParaRPr lang="en-US" dirty="0"/>
          </a:p>
        </p:txBody>
      </p:sp>
      <p:sp>
        <p:nvSpPr>
          <p:cNvPr id="5" name="Text Placeholder 4"/>
          <p:cNvSpPr>
            <a:spLocks noGrp="1"/>
          </p:cNvSpPr>
          <p:nvPr>
            <p:ph type="body" sz="quarter" idx="10"/>
          </p:nvPr>
        </p:nvSpPr>
        <p:spPr/>
        <p:txBody>
          <a:bodyPr/>
          <a:lstStyle/>
          <a:p>
            <a:r>
              <a:rPr lang="en-US" b="1" dirty="0" smtClean="0"/>
              <a:t>Proposed Regulations, continued</a:t>
            </a:r>
            <a:endParaRPr lang="en-US" b="1" dirty="0"/>
          </a:p>
        </p:txBody>
      </p:sp>
    </p:spTree>
    <p:extLst>
      <p:ext uri="{BB962C8B-B14F-4D97-AF65-F5344CB8AC3E}">
        <p14:creationId xmlns:p14="http://schemas.microsoft.com/office/powerpoint/2010/main" val="3768847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essa</a:t>
            </a:r>
            <a:endParaRPr lang="en-US" dirty="0"/>
          </a:p>
        </p:txBody>
      </p:sp>
      <p:sp>
        <p:nvSpPr>
          <p:cNvPr id="3" name="Content Placeholder 2"/>
          <p:cNvSpPr>
            <a:spLocks noGrp="1"/>
          </p:cNvSpPr>
          <p:nvPr>
            <p:ph idx="1"/>
          </p:nvPr>
        </p:nvSpPr>
        <p:spPr>
          <a:xfrm>
            <a:off x="457200" y="1981200"/>
            <a:ext cx="8229600" cy="3992563"/>
          </a:xfrm>
        </p:spPr>
        <p:txBody>
          <a:bodyPr/>
          <a:lstStyle/>
          <a:p>
            <a:r>
              <a:rPr lang="en-US" b="1" dirty="0">
                <a:solidFill>
                  <a:schemeClr val="tx1"/>
                </a:solidFill>
              </a:rPr>
              <a:t>$10 million in TA funds </a:t>
            </a:r>
            <a:r>
              <a:rPr lang="en-US" dirty="0">
                <a:solidFill>
                  <a:schemeClr val="tx1"/>
                </a:solidFill>
              </a:rPr>
              <a:t>to help states and districts focus on low performing schools by creating a TA network </a:t>
            </a:r>
            <a:endParaRPr lang="en-US" dirty="0" smtClean="0">
              <a:solidFill>
                <a:schemeClr val="tx1"/>
              </a:solidFill>
            </a:endParaRPr>
          </a:p>
          <a:p>
            <a:endParaRPr lang="en-US" dirty="0">
              <a:solidFill>
                <a:schemeClr val="tx1"/>
              </a:solidFill>
            </a:endParaRPr>
          </a:p>
          <a:p>
            <a:r>
              <a:rPr lang="en-US" dirty="0">
                <a:solidFill>
                  <a:schemeClr val="tx1"/>
                </a:solidFill>
              </a:rPr>
              <a:t>The goal of the network is to build the capacity of States and districts by</a:t>
            </a:r>
            <a:r>
              <a:rPr lang="en-US" dirty="0" smtClean="0">
                <a:solidFill>
                  <a:schemeClr val="tx1"/>
                </a:solidFill>
              </a:rPr>
              <a:t>:</a:t>
            </a:r>
            <a:endParaRPr lang="en-US" dirty="0">
              <a:solidFill>
                <a:schemeClr val="tx1"/>
              </a:solidFill>
            </a:endParaRPr>
          </a:p>
          <a:p>
            <a:pPr lvl="1"/>
            <a:r>
              <a:rPr lang="en-US" sz="2200" dirty="0">
                <a:solidFill>
                  <a:schemeClr val="tx1"/>
                </a:solidFill>
              </a:rPr>
              <a:t>Scaling up effective systemic approaches and practices</a:t>
            </a:r>
          </a:p>
          <a:p>
            <a:pPr lvl="1"/>
            <a:r>
              <a:rPr lang="en-US" sz="2200" dirty="0">
                <a:solidFill>
                  <a:schemeClr val="tx1"/>
                </a:solidFill>
              </a:rPr>
              <a:t>Facilitating the building of sustainable learning communities</a:t>
            </a:r>
          </a:p>
          <a:p>
            <a:pPr lvl="1"/>
            <a:r>
              <a:rPr lang="en-US" sz="2200" dirty="0">
                <a:solidFill>
                  <a:schemeClr val="tx1"/>
                </a:solidFill>
              </a:rPr>
              <a:t>Identifying and sharing effective practices</a:t>
            </a:r>
          </a:p>
          <a:p>
            <a:pPr marL="274320" indent="0">
              <a:buNone/>
            </a:pPr>
            <a:endParaRPr lang="en-US" dirty="0"/>
          </a:p>
          <a:p>
            <a:endParaRPr lang="en-US" dirty="0"/>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21</a:t>
            </a:fld>
            <a:endParaRPr lang="en-US" dirty="0"/>
          </a:p>
        </p:txBody>
      </p:sp>
      <p:sp>
        <p:nvSpPr>
          <p:cNvPr id="5" name="Text Placeholder 4"/>
          <p:cNvSpPr>
            <a:spLocks noGrp="1"/>
          </p:cNvSpPr>
          <p:nvPr>
            <p:ph type="body" sz="quarter" idx="10"/>
          </p:nvPr>
        </p:nvSpPr>
        <p:spPr>
          <a:xfrm>
            <a:off x="228600" y="1043780"/>
            <a:ext cx="8229600" cy="251618"/>
          </a:xfrm>
        </p:spPr>
        <p:txBody>
          <a:bodyPr/>
          <a:lstStyle/>
          <a:p>
            <a:r>
              <a:rPr lang="en-US" b="1" dirty="0" smtClean="0"/>
              <a:t>Technical assistance</a:t>
            </a:r>
            <a:endParaRPr lang="en-US" b="1" dirty="0"/>
          </a:p>
        </p:txBody>
      </p:sp>
    </p:spTree>
    <p:extLst>
      <p:ext uri="{BB962C8B-B14F-4D97-AF65-F5344CB8AC3E}">
        <p14:creationId xmlns:p14="http://schemas.microsoft.com/office/powerpoint/2010/main" val="2772483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Notice of proposed rulemaking</a:t>
            </a:r>
            <a:endParaRPr lang="en-US" dirty="0"/>
          </a:p>
        </p:txBody>
      </p:sp>
      <p:sp>
        <p:nvSpPr>
          <p:cNvPr id="3" name="Content Placeholder 2"/>
          <p:cNvSpPr>
            <a:spLocks noGrp="1"/>
          </p:cNvSpPr>
          <p:nvPr>
            <p:ph idx="1"/>
          </p:nvPr>
        </p:nvSpPr>
        <p:spPr/>
        <p:txBody>
          <a:bodyPr/>
          <a:lstStyle/>
          <a:p>
            <a:pPr marL="571500" indent="-342900">
              <a:buFont typeface="Arial" pitchFamily="34" charset="0"/>
              <a:buChar char="•"/>
            </a:pPr>
            <a:r>
              <a:rPr lang="en-US" sz="2000" dirty="0" smtClean="0"/>
              <a:t>Released May 31, 2016</a:t>
            </a:r>
          </a:p>
          <a:p>
            <a:pPr marL="571500" indent="-342900">
              <a:buFont typeface="Arial" pitchFamily="34" charset="0"/>
              <a:buChar char="•"/>
            </a:pPr>
            <a:endParaRPr lang="en-US" sz="2000" dirty="0" smtClean="0"/>
          </a:p>
          <a:p>
            <a:pPr marL="571500" indent="-342900">
              <a:buFont typeface="Arial" pitchFamily="34" charset="0"/>
              <a:buChar char="•"/>
            </a:pPr>
            <a:r>
              <a:rPr lang="en-US" sz="2000" dirty="0" smtClean="0"/>
              <a:t>Comments due by August 1, 2016</a:t>
            </a:r>
          </a:p>
          <a:p>
            <a:pPr marL="1147572" lvl="1" indent="-342900">
              <a:buFont typeface="Arial" pitchFamily="34" charset="0"/>
              <a:buChar char="•"/>
            </a:pPr>
            <a:r>
              <a:rPr lang="en-US" sz="2000" dirty="0" smtClean="0"/>
              <a:t>Submit </a:t>
            </a:r>
            <a:r>
              <a:rPr lang="en-US" sz="2000" dirty="0"/>
              <a:t>your comments through the Federal eRulemaking Portal or via postal mail, commercial delivery, or hand delivery. We will not accept comments submitted by fax or by email or those submitted after the comment period. </a:t>
            </a:r>
            <a:endParaRPr lang="en-US" sz="2000" dirty="0" smtClean="0"/>
          </a:p>
          <a:p>
            <a:pPr marL="1696212" lvl="2" indent="-342900">
              <a:buFont typeface="Arial" pitchFamily="34" charset="0"/>
              <a:buChar char="•"/>
            </a:pPr>
            <a:r>
              <a:rPr lang="en-US" sz="2000" dirty="0" smtClean="0"/>
              <a:t>Go </a:t>
            </a:r>
            <a:r>
              <a:rPr lang="en-US" sz="2000" dirty="0"/>
              <a:t>to </a:t>
            </a:r>
            <a:r>
              <a:rPr lang="en-US" sz="2000" u="sng" dirty="0"/>
              <a:t>www.regulations.gov</a:t>
            </a:r>
            <a:r>
              <a:rPr lang="en-US" sz="2000" dirty="0"/>
              <a:t> to submit your comments electronically. </a:t>
            </a:r>
          </a:p>
          <a:p>
            <a:pPr marL="1696212" lvl="2" indent="-342900">
              <a:buFont typeface="Arial" pitchFamily="34" charset="0"/>
              <a:buChar char="•"/>
            </a:pPr>
            <a:r>
              <a:rPr lang="en-US" sz="2000" dirty="0" smtClean="0"/>
              <a:t>If </a:t>
            </a:r>
            <a:r>
              <a:rPr lang="en-US" sz="2000" dirty="0"/>
              <a:t>you mail or deliver your comments about these proposed regulations, address them to Meredith Miller, U.S. Department of Education, 400 Maryland Avenue SW., room 3C106, Washington, DC 20202-2800. </a:t>
            </a:r>
          </a:p>
        </p:txBody>
      </p:sp>
      <p:sp>
        <p:nvSpPr>
          <p:cNvPr id="4" name="Slide Number Placeholder 3"/>
          <p:cNvSpPr>
            <a:spLocks noGrp="1"/>
          </p:cNvSpPr>
          <p:nvPr>
            <p:ph type="sldNum" sz="quarter" idx="4"/>
          </p:nvPr>
        </p:nvSpPr>
        <p:spPr/>
        <p:txBody>
          <a:bodyPr/>
          <a:lstStyle/>
          <a:p>
            <a:pPr fontAlgn="auto">
              <a:spcBef>
                <a:spcPts val="0"/>
              </a:spcBef>
              <a:spcAft>
                <a:spcPts val="0"/>
              </a:spcAft>
            </a:pPr>
            <a:fld id="{F362D8C6-FC64-4A44-BF5B-DE4FBC321E09}" type="slidenum">
              <a:rPr lang="en-US" smtClean="0"/>
              <a:pPr fontAlgn="auto">
                <a:spcBef>
                  <a:spcPts val="0"/>
                </a:spcBef>
                <a:spcAft>
                  <a:spcPts val="0"/>
                </a:spcAft>
              </a:pPr>
              <a:t>22</a:t>
            </a:fld>
            <a:endParaRPr lang="en-US" dirty="0"/>
          </a:p>
        </p:txBody>
      </p:sp>
      <p:sp>
        <p:nvSpPr>
          <p:cNvPr id="5" name="Text Placeholder 4"/>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671374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162800" cy="4876800"/>
          </a:xfrm>
        </p:spPr>
        <p:txBody>
          <a:bodyPr>
            <a:normAutofit/>
          </a:bodyPr>
          <a:lstStyle/>
          <a:p>
            <a:r>
              <a:rPr lang="en-US" sz="2400" dirty="0" smtClean="0"/>
              <a:t>Every Student Succeeds Act (ESSA)…”it creates the opportunity to reclaim the goal of a well-rounded education for all students: an education that not only includes strong numeracy and literacy but access to science, social studies, the arts, physical education and health, and </a:t>
            </a:r>
            <a:r>
              <a:rPr lang="en-US" sz="2400" i="1" dirty="0" smtClean="0">
                <a:solidFill>
                  <a:srgbClr val="FF0000"/>
                </a:solidFill>
              </a:rPr>
              <a:t>the opportunity to learn a second or third language”.</a:t>
            </a:r>
            <a:br>
              <a:rPr lang="en-US" sz="2400" i="1" dirty="0" smtClean="0">
                <a:solidFill>
                  <a:srgbClr val="FF0000"/>
                </a:solidFill>
              </a:rPr>
            </a:br>
            <a:r>
              <a:rPr lang="en-US" sz="2400" dirty="0"/>
              <a:t/>
            </a:r>
            <a:br>
              <a:rPr lang="en-US" sz="2400" dirty="0"/>
            </a:br>
            <a:r>
              <a:rPr lang="en-US" sz="2400" dirty="0" smtClean="0"/>
              <a:t>“The challenge for us, is will we act, will we take the actions necessary to become who we ought to be.  </a:t>
            </a:r>
            <a:r>
              <a:rPr lang="en-US" sz="2400" i="1" dirty="0" smtClean="0">
                <a:solidFill>
                  <a:srgbClr val="FF0000"/>
                </a:solidFill>
              </a:rPr>
              <a:t>Let us act with urgency on behalf of the civil rights of our children, let us ensure that school is a pathway to opportunity”.</a:t>
            </a:r>
            <a:endParaRPr lang="en-US" sz="2400" i="1" dirty="0">
              <a:solidFill>
                <a:srgbClr val="FF0000"/>
              </a:solidFill>
            </a:endParaRPr>
          </a:p>
        </p:txBody>
      </p:sp>
      <p:sp>
        <p:nvSpPr>
          <p:cNvPr id="3" name="Text Placeholder 2"/>
          <p:cNvSpPr>
            <a:spLocks noGrp="1"/>
          </p:cNvSpPr>
          <p:nvPr>
            <p:ph type="body" idx="1"/>
          </p:nvPr>
        </p:nvSpPr>
        <p:spPr>
          <a:xfrm>
            <a:off x="914400" y="5410200"/>
            <a:ext cx="7391401" cy="975360"/>
          </a:xfrm>
        </p:spPr>
        <p:txBody>
          <a:bodyPr/>
          <a:lstStyle/>
          <a:p>
            <a:r>
              <a:rPr lang="en-US" sz="3600" dirty="0" smtClean="0"/>
              <a:t> </a:t>
            </a:r>
            <a:r>
              <a:rPr lang="en-US" sz="2400" b="1" dirty="0" smtClean="0">
                <a:solidFill>
                  <a:srgbClr val="333333"/>
                </a:solidFill>
              </a:rPr>
              <a:t>John B. King</a:t>
            </a:r>
            <a:r>
              <a:rPr lang="en-US" sz="2400" b="1" dirty="0">
                <a:solidFill>
                  <a:srgbClr val="333333"/>
                </a:solidFill>
              </a:rPr>
              <a:t> </a:t>
            </a:r>
            <a:r>
              <a:rPr lang="en-US" sz="2400" b="1" dirty="0" smtClean="0">
                <a:solidFill>
                  <a:srgbClr val="333333"/>
                </a:solidFill>
              </a:rPr>
              <a:t>Jr.  U.S. Secretary of Education </a:t>
            </a:r>
            <a:endParaRPr lang="en-US" sz="3600" b="1" dirty="0">
              <a:solidFill>
                <a:srgbClr val="333333"/>
              </a:solidFill>
            </a:endParaRPr>
          </a:p>
        </p:txBody>
      </p:sp>
      <p:sp>
        <p:nvSpPr>
          <p:cNvPr id="4" name="Slide Number Placeholder 3"/>
          <p:cNvSpPr>
            <a:spLocks noGrp="1"/>
          </p:cNvSpPr>
          <p:nvPr>
            <p:ph type="sldNum" sz="quarter" idx="4294967295"/>
          </p:nvPr>
        </p:nvSpPr>
        <p:spPr>
          <a:xfrm>
            <a:off x="0" y="6357938"/>
            <a:ext cx="1143000" cy="365125"/>
          </a:xfrm>
          <a:prstGeom prst="rect">
            <a:avLst/>
          </a:prstGeom>
        </p:spPr>
        <p:txBody>
          <a:bodyPr/>
          <a:lstStyle/>
          <a:p>
            <a:fld id="{C2F35AF0-69F6-4B6B-B256-DE075E3F55B8}" type="slidenum">
              <a:rPr lang="en-US" sz="1800" smtClean="0"/>
              <a:t>23</a:t>
            </a:fld>
            <a:endParaRPr lang="en-US" sz="1800" dirty="0"/>
          </a:p>
        </p:txBody>
      </p:sp>
      <p:pic>
        <p:nvPicPr>
          <p:cNvPr id="5" name="Picture 4" descr="P:\ED Se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0" y="6357938"/>
            <a:ext cx="365760"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582038"/>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r>
              <a:rPr lang="en-US" sz="5400" b="1" dirty="0" smtClean="0"/>
              <a:t>Thoughts and</a:t>
            </a:r>
          </a:p>
          <a:p>
            <a:r>
              <a:rPr lang="en-US" sz="5400" b="1" dirty="0" smtClean="0"/>
              <a:t> Suggestions?</a:t>
            </a:r>
            <a:endParaRPr lang="en-US" sz="5400" b="1" dirty="0"/>
          </a:p>
        </p:txBody>
      </p:sp>
    </p:spTree>
    <p:extLst>
      <p:ext uri="{BB962C8B-B14F-4D97-AF65-F5344CB8AC3E}">
        <p14:creationId xmlns:p14="http://schemas.microsoft.com/office/powerpoint/2010/main" val="59861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5728431"/>
      </p:ext>
    </p:extLst>
  </p:cSld>
  <p:clrMapOvr>
    <a:masterClrMapping/>
  </p:clrMapOvr>
  <p:transition>
    <p:fade/>
  </p:transition>
</p:sld>
</file>

<file path=ppt/theme/theme1.xml><?xml version="1.0" encoding="utf-8"?>
<a:theme xmlns:a="http://schemas.openxmlformats.org/drawingml/2006/main" name="1_Dept of Ed">
  <a:themeElements>
    <a:clrScheme name="Dept of Ed">
      <a:dk1>
        <a:srgbClr val="333333"/>
      </a:dk1>
      <a:lt1>
        <a:sysClr val="window" lastClr="FFFFFF"/>
      </a:lt1>
      <a:dk2>
        <a:srgbClr val="000000"/>
      </a:dk2>
      <a:lt2>
        <a:srgbClr val="E6E6E6"/>
      </a:lt2>
      <a:accent1>
        <a:srgbClr val="0C4790"/>
      </a:accent1>
      <a:accent2>
        <a:srgbClr val="038A00"/>
      </a:accent2>
      <a:accent3>
        <a:srgbClr val="F1990D"/>
      </a:accent3>
      <a:accent4>
        <a:srgbClr val="5B638A"/>
      </a:accent4>
      <a:accent5>
        <a:srgbClr val="70BD2F"/>
      </a:accent5>
      <a:accent6>
        <a:srgbClr val="688FAA"/>
      </a:accent6>
      <a:hlink>
        <a:srgbClr val="0C4790"/>
      </a:hlink>
      <a:folHlink>
        <a:srgbClr val="5B638A"/>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11-25-2013 ED PowerPoint Template for EL data" id="{7BD33446-B27A-46E0-A6A7-185352E0B176}" vid="{4D1D3362-76D5-4102-9179-3A2AF1954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7636</TotalTime>
  <Words>2615</Words>
  <Application>Microsoft Office PowerPoint</Application>
  <PresentationFormat>On-screen Show (4:3)</PresentationFormat>
  <Paragraphs>326</Paragraphs>
  <Slides>25</Slides>
  <Notes>13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1_Dept of Ed</vt:lpstr>
      <vt:lpstr>a new future for english learners  CABE BoarD  June 25, 2016, Los angeles, California  Libi Gil, Assistant Deputy Secretary/Director Office of English Language Acquisition(OELA)           </vt:lpstr>
      <vt:lpstr>PowerPoint Presentation</vt:lpstr>
      <vt:lpstr>PowerPoint Presentation</vt:lpstr>
      <vt:lpstr>Percent of el students in california and the united states: SY 2013-14</vt:lpstr>
      <vt:lpstr>Grade 4 NAEP reading scores for eLs AND NON-ELs IN CALIFORNIA AND THE UNITED STATES: 2003-2015</vt:lpstr>
      <vt:lpstr>Grade 8 NAEP reading scores for eLs AND NON-ELs IN CALIFORNIA AND THE UNITED STATES: 2003-2015</vt:lpstr>
      <vt:lpstr>Grade 4 NAEP mathematics scores for eLs and NON-ELs IN CALIFORNIA AND THE UNITED STATES:  2003-2015</vt:lpstr>
      <vt:lpstr>Grade 8 NAEP mathematics scores for eLs AND NON-ELs IN CALIFORNIA AND THE UNITED STATES: 2003-2015</vt:lpstr>
      <vt:lpstr>High school graduation rates for california and the united states: SY 2013-14</vt:lpstr>
      <vt:lpstr>NATIONAL HIGH SCHOOL GRADUATION RATES BY STUDENT GROUP:  SY 2013-14</vt:lpstr>
      <vt:lpstr>ESSA Implications for English Learners</vt:lpstr>
      <vt:lpstr>PowerPoint Presentation</vt:lpstr>
      <vt:lpstr>ESSA and English Learners </vt:lpstr>
      <vt:lpstr>PowerPoint Presentation</vt:lpstr>
      <vt:lpstr>ESSA and English Learners </vt:lpstr>
      <vt:lpstr>ESSA</vt:lpstr>
      <vt:lpstr>ESSA</vt:lpstr>
      <vt:lpstr>ESSA</vt:lpstr>
      <vt:lpstr>ESSA</vt:lpstr>
      <vt:lpstr>ESSA</vt:lpstr>
      <vt:lpstr>essa</vt:lpstr>
      <vt:lpstr>Notice of proposed rulemaking</vt:lpstr>
      <vt:lpstr>Every Student Succeeds Act (ESSA)…”it creates the opportunity to reclaim the goal of a well-rounded education for all students: an education that not only includes strong numeracy and literacy but access to science, social studies, the arts, physical education and health, and the opportunity to learn a second or third language”.  “The challenge for us, is will we act, will we take the actions necessary to become who we ought to be.  Let us act with urgency on behalf of the civil rights of our children, let us ensure that school is a pathway to opportunity”.</vt:lpstr>
      <vt:lpstr>PowerPoint Presentation</vt:lpstr>
      <vt:lpstr>PowerPoint Presentation</vt:lpstr>
    </vt:vector>
  </TitlesOfParts>
  <Company>Acer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Kathy Zantal-Wiener</dc:creator>
  <cp:lastModifiedBy>Libia S Gil</cp:lastModifiedBy>
  <cp:revision>1088</cp:revision>
  <cp:lastPrinted>2016-06-09T19:01:24Z</cp:lastPrinted>
  <dcterms:created xsi:type="dcterms:W3CDTF">2013-12-13T00:30:05Z</dcterms:created>
  <dcterms:modified xsi:type="dcterms:W3CDTF">2016-06-24T02:04:24Z</dcterms:modified>
</cp:coreProperties>
</file>