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2" r:id="rId1"/>
  </p:sldMasterIdLst>
  <p:handoutMasterIdLst>
    <p:handoutMasterId r:id="rId16"/>
  </p:handoutMasterIdLst>
  <p:sldIdLst>
    <p:sldId id="256" r:id="rId2"/>
    <p:sldId id="268" r:id="rId3"/>
    <p:sldId id="271" r:id="rId4"/>
    <p:sldId id="259" r:id="rId5"/>
    <p:sldId id="258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FF7E79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77"/>
    <p:restoredTop sz="94640"/>
  </p:normalViewPr>
  <p:slideViewPr>
    <p:cSldViewPr snapToGrid="0" snapToObjects="1">
      <p:cViewPr varScale="1">
        <p:scale>
          <a:sx n="105" d="100"/>
          <a:sy n="105" d="100"/>
        </p:scale>
        <p:origin x="5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43BBFC-136C-054E-AA03-8BE6209060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F1F315-EC1B-7C4F-9408-F39B7F2D63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D7D1E-3B2B-674B-AB52-B5788D9C6E2A}" type="datetimeFigureOut">
              <a:rPr lang="en-US" smtClean="0"/>
              <a:t>3/15/19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BDE7D-5894-A241-B5FA-582B1E1BA7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35B9D6-F60A-AE4E-9633-E33852313D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3442-620F-8342-B9C7-FF774893C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07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26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9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70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94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804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06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1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81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0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60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068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86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53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51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16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390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9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3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12" Type="http://schemas.openxmlformats.org/officeDocument/2006/relationships/image" Target="../media/image11.tiff"/><Relationship Id="rId2" Type="http://schemas.openxmlformats.org/officeDocument/2006/relationships/hyperlink" Target="http://www.cabe2019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11" Type="http://schemas.openxmlformats.org/officeDocument/2006/relationships/hyperlink" Target="https://cabe2019.sched.com/" TargetMode="External"/><Relationship Id="rId5" Type="http://schemas.openxmlformats.org/officeDocument/2006/relationships/image" Target="../media/image5.tiff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abe2019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tiff"/><Relationship Id="rId3" Type="http://schemas.openxmlformats.org/officeDocument/2006/relationships/image" Target="../media/image19.tiff"/><Relationship Id="rId7" Type="http://schemas.openxmlformats.org/officeDocument/2006/relationships/image" Target="../media/image23.tiff"/><Relationship Id="rId12" Type="http://schemas.openxmlformats.org/officeDocument/2006/relationships/image" Target="../media/image28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f"/><Relationship Id="rId11" Type="http://schemas.openxmlformats.org/officeDocument/2006/relationships/image" Target="../media/image27.tiff"/><Relationship Id="rId5" Type="http://schemas.openxmlformats.org/officeDocument/2006/relationships/image" Target="../media/image21.tiff"/><Relationship Id="rId10" Type="http://schemas.openxmlformats.org/officeDocument/2006/relationships/image" Target="../media/image26.jpeg"/><Relationship Id="rId4" Type="http://schemas.openxmlformats.org/officeDocument/2006/relationships/image" Target="../media/image20.tiff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21.tiff"/><Relationship Id="rId7" Type="http://schemas.openxmlformats.org/officeDocument/2006/relationships/image" Target="../media/image34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tiff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hyperlink" Target="http://www.cabe2019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78133-8520-3545-88E3-7520F5215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766" y="1535430"/>
            <a:ext cx="8676222" cy="3200400"/>
          </a:xfrm>
        </p:spPr>
        <p:txBody>
          <a:bodyPr/>
          <a:lstStyle/>
          <a:p>
            <a:br>
              <a:rPr lang="en-US" dirty="0"/>
            </a:br>
            <a:br>
              <a:rPr lang="en-US" sz="6000" b="1" dirty="0"/>
            </a:br>
            <a:r>
              <a:rPr lang="en-US" sz="6000" b="1" dirty="0"/>
              <a:t>here we come….!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4917E-36EA-1E48-917B-2872B8E74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4559300"/>
            <a:ext cx="8676222" cy="1905000"/>
          </a:xfrm>
        </p:spPr>
        <p:txBody>
          <a:bodyPr/>
          <a:lstStyle/>
          <a:p>
            <a:endParaRPr lang="en-US" dirty="0"/>
          </a:p>
          <a:p>
            <a:r>
              <a:rPr lang="en-US" sz="3200" b="1" dirty="0">
                <a:solidFill>
                  <a:srgbClr val="00B0F0"/>
                </a:solidFill>
              </a:rPr>
              <a:t>CABE Board Meeting</a:t>
            </a:r>
          </a:p>
          <a:p>
            <a:r>
              <a:rPr lang="en-US" sz="3200" b="1" dirty="0">
                <a:solidFill>
                  <a:srgbClr val="00B0F0"/>
                </a:solidFill>
              </a:rPr>
              <a:t>March 19,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7019F7-10B1-DE4B-B85E-21909DA43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50" y="393700"/>
            <a:ext cx="69977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70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07A67-DFA2-BC45-B813-B29D11234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128" y="232410"/>
            <a:ext cx="9905998" cy="1905000"/>
          </a:xfrm>
        </p:spPr>
        <p:txBody>
          <a:bodyPr>
            <a:normAutofit/>
          </a:bodyPr>
          <a:lstStyle/>
          <a:p>
            <a:r>
              <a:rPr lang="en-US" sz="4000" b="1" dirty="0"/>
              <a:t>THE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CED64-6867-0644-8B40-582EBC52C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643" y="1637845"/>
            <a:ext cx="9905998" cy="3124201"/>
          </a:xfrm>
        </p:spPr>
        <p:txBody>
          <a:bodyPr>
            <a:normAutofit/>
          </a:bodyPr>
          <a:lstStyle/>
          <a:p>
            <a:r>
              <a:rPr lang="en-US" sz="2400" dirty="0"/>
              <a:t>HARDCOPY</a:t>
            </a:r>
          </a:p>
          <a:p>
            <a:r>
              <a:rPr lang="en-US" sz="2400" dirty="0"/>
              <a:t>WEBVERSION—cabe2019.org</a:t>
            </a:r>
          </a:p>
          <a:p>
            <a:r>
              <a:rPr lang="en-US" sz="2400" dirty="0"/>
              <a:t>CABE APP</a:t>
            </a:r>
          </a:p>
          <a:p>
            <a:r>
              <a:rPr lang="en-US" sz="2400" dirty="0"/>
              <a:t>SCHED</a:t>
            </a:r>
          </a:p>
          <a:p>
            <a:endParaRPr lang="en-US" sz="2400" dirty="0"/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7AF0D703-B69E-4F49-9106-6E9641141E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106704"/>
            <a:ext cx="2774627" cy="35906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D8EE09-214A-C24C-86AD-466AE615EB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719" y="5022623"/>
            <a:ext cx="1165371" cy="15045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7F994D-F31B-D547-8A59-D8B1F58794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3025" y="4989014"/>
            <a:ext cx="1165371" cy="1504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F09D74-04EE-9649-8E38-6B14D154708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8040" y="4979988"/>
            <a:ext cx="1172363" cy="15136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4210D9-6B6B-984F-AC39-F7F31AA9752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163" y="5002848"/>
            <a:ext cx="1121386" cy="14477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E37625-2D08-524A-AE3B-6A7EABD082E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7781" y="5022623"/>
            <a:ext cx="1121387" cy="1447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C6AE81-1D15-0241-B135-5BFD812A79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540" y="5022624"/>
            <a:ext cx="1121386" cy="1447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B16159-347C-5E4B-900A-8E95A68FFD5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1298" y="5016887"/>
            <a:ext cx="1121386" cy="1447799"/>
          </a:xfrm>
          <a:prstGeom prst="rect">
            <a:avLst/>
          </a:prstGeom>
        </p:spPr>
      </p:pic>
      <p:pic>
        <p:nvPicPr>
          <p:cNvPr id="13" name="Picture 12">
            <a:hlinkClick r:id="rId11"/>
            <a:extLst>
              <a:ext uri="{FF2B5EF4-FFF2-40B4-BE49-F238E27FC236}">
                <a16:creationId xmlns:a16="http://schemas.microsoft.com/office/drawing/2014/main" id="{B1A2D627-9AE4-5745-B307-10A9ABD2580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417" y="1419903"/>
            <a:ext cx="1593194" cy="294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31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6440-335E-934C-BA54-956200645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98" y="240030"/>
            <a:ext cx="9905998" cy="1905000"/>
          </a:xfrm>
        </p:spPr>
        <p:txBody>
          <a:bodyPr/>
          <a:lstStyle/>
          <a:p>
            <a:pPr algn="ctr"/>
            <a:r>
              <a:rPr lang="en-US" b="1" dirty="0"/>
              <a:t>THE CABE 2019 </a:t>
            </a:r>
            <a:r>
              <a:rPr lang="en-US" b="1" dirty="0" err="1"/>
              <a:t>WeBSITE</a:t>
            </a:r>
            <a:br>
              <a:rPr lang="en-US" b="1" dirty="0"/>
            </a:br>
            <a:r>
              <a:rPr lang="en-US" dirty="0">
                <a:hlinkClick r:id="rId2"/>
              </a:rPr>
              <a:t>www.cabe2019.org</a:t>
            </a:r>
            <a:br>
              <a:rPr lang="en-US" dirty="0"/>
            </a:br>
            <a:endParaRPr lang="en-US" b="1" dirty="0"/>
          </a:p>
        </p:txBody>
      </p:sp>
      <p:pic>
        <p:nvPicPr>
          <p:cNvPr id="5" name="Picture 4" descr="A picture containing sky, screenshot&#10;&#10;Description automatically generated">
            <a:extLst>
              <a:ext uri="{FF2B5EF4-FFF2-40B4-BE49-F238E27FC236}">
                <a16:creationId xmlns:a16="http://schemas.microsoft.com/office/drawing/2014/main" id="{5B0AC2CC-476A-8445-B9D8-0F141D10EC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0877" y="1783080"/>
            <a:ext cx="740664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1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8288-9BF0-7D46-B667-A4B2B0534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392" y="266700"/>
            <a:ext cx="9905998" cy="1905000"/>
          </a:xfrm>
        </p:spPr>
        <p:txBody>
          <a:bodyPr>
            <a:normAutofit/>
          </a:bodyPr>
          <a:lstStyle/>
          <a:p>
            <a:r>
              <a:rPr lang="en-US" sz="5400" b="1" dirty="0"/>
              <a:t>KEYNOTES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D780F-3B61-834E-8534-8CFD616D2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48" y="3385595"/>
            <a:ext cx="11315904" cy="31242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	</a:t>
            </a:r>
            <a:r>
              <a:rPr lang="en-US" sz="1800" dirty="0">
                <a:solidFill>
                  <a:srgbClr val="FFC000"/>
                </a:solidFill>
              </a:rPr>
              <a:t>CULTURE CLASH			    ZOE SALDANA	    		JEFF DUNCAN ANDRADE   	BAO PHI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E9DA46-7CB1-E447-8C01-860C97432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5" y="2093676"/>
            <a:ext cx="2483081" cy="21921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4E4D80-8A51-B741-AEDB-252866A604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9391" y="2093676"/>
            <a:ext cx="2088638" cy="20024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AF8203-24D6-4E48-ABD1-EE833A198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626" y="2075942"/>
            <a:ext cx="2308404" cy="20379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C854B1-6F28-4340-BCAC-EDCC178545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3973" y="2093676"/>
            <a:ext cx="1963387" cy="20379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9AA19A-60A6-854F-9119-30E4051E28C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017" y="3586095"/>
            <a:ext cx="825161" cy="82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56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DE382-D4AB-9C4A-BA62-0198011F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56" y="631865"/>
            <a:ext cx="9905998" cy="1112322"/>
          </a:xfrm>
        </p:spPr>
        <p:txBody>
          <a:bodyPr>
            <a:normAutofit/>
          </a:bodyPr>
          <a:lstStyle/>
          <a:p>
            <a:r>
              <a:rPr lang="en-US" sz="5400" b="1" dirty="0"/>
              <a:t>DIGNITARIES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8BC72-F734-A74C-A4A2-1C4AAFF1F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18" y="1682142"/>
            <a:ext cx="9905998" cy="4393870"/>
          </a:xfrm>
        </p:spPr>
        <p:txBody>
          <a:bodyPr>
            <a:normAutofit fontScale="25000" lnSpcReduction="20000"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					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Tony Thurmond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Lupita Cortez Alcala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Tom Torlakson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Daisy Gonzalez</a:t>
            </a:r>
          </a:p>
          <a:p>
            <a:pPr lvl="1"/>
            <a:r>
              <a:rPr lang="en-US" sz="7700" b="1" dirty="0" err="1">
                <a:solidFill>
                  <a:srgbClr val="FFC000"/>
                </a:solidFill>
              </a:rPr>
              <a:t>Feliza</a:t>
            </a:r>
            <a:r>
              <a:rPr lang="en-US" sz="7700" b="1" dirty="0">
                <a:solidFill>
                  <a:srgbClr val="FFC000"/>
                </a:solidFill>
              </a:rPr>
              <a:t> Ortiz-</a:t>
            </a:r>
            <a:r>
              <a:rPr lang="en-US" sz="7700" b="1" dirty="0" err="1">
                <a:solidFill>
                  <a:srgbClr val="FFC000"/>
                </a:solidFill>
              </a:rPr>
              <a:t>Licon</a:t>
            </a:r>
            <a:endParaRPr lang="en-US" sz="7700" b="1" dirty="0">
              <a:solidFill>
                <a:srgbClr val="FFC000"/>
              </a:solidFill>
            </a:endParaRP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Tom Adams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Miguel Angel Mendoza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Carlos Garcia de Alba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Mercedes Martinez</a:t>
            </a:r>
          </a:p>
          <a:p>
            <a:pPr lvl="1"/>
            <a:r>
              <a:rPr lang="en-US" sz="7700" b="1" dirty="0">
                <a:solidFill>
                  <a:srgbClr val="FFC000"/>
                </a:solidFill>
              </a:rPr>
              <a:t>Ramona Webb</a:t>
            </a:r>
          </a:p>
          <a:p>
            <a:pPr lvl="1"/>
            <a:endParaRPr lang="en-US" sz="7700" b="1" dirty="0">
              <a:solidFill>
                <a:srgbClr val="FFC000"/>
              </a:solidFill>
            </a:endParaRPr>
          </a:p>
          <a:p>
            <a:endParaRPr lang="en-US" sz="3600" b="1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A10C4F-4EBB-B14E-AD59-D4620217B9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846" y="4750416"/>
            <a:ext cx="1518557" cy="1518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2E9964-1961-8745-B0F5-A31B157C27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924" y="1174256"/>
            <a:ext cx="1530683" cy="15306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749E73-E24D-6A41-8A8A-19980C141C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886"/>
          <a:stretch/>
        </p:blipFill>
        <p:spPr>
          <a:xfrm>
            <a:off x="10243388" y="4735371"/>
            <a:ext cx="1593985" cy="12736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768F02-D5B9-E44F-AE86-8A2E288EE9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488" y="3069782"/>
            <a:ext cx="1294871" cy="16806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17C68A-E0CC-4F46-AC4E-0A27750961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8060" y="4814689"/>
            <a:ext cx="1257659" cy="1470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C3DA2-CFE5-0B47-9A0D-DBBABEFE532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3621" y="2905649"/>
            <a:ext cx="1450822" cy="1505929"/>
          </a:xfrm>
          <a:prstGeom prst="rect">
            <a:avLst/>
          </a:prstGeom>
        </p:spPr>
      </p:pic>
      <p:pic>
        <p:nvPicPr>
          <p:cNvPr id="17" name="Picture 1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441C5B77-262C-624B-B1C2-E8AF03E2E29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5440" y="2706197"/>
            <a:ext cx="1294871" cy="1507284"/>
          </a:xfrm>
          <a:prstGeom prst="rect">
            <a:avLst/>
          </a:prstGeom>
        </p:spPr>
      </p:pic>
      <p:pic>
        <p:nvPicPr>
          <p:cNvPr id="21" name="Picture 20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F9AFC277-8F07-0143-8E93-19D474A017E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26" y="2908027"/>
            <a:ext cx="1294871" cy="1645317"/>
          </a:xfrm>
          <a:prstGeom prst="rect">
            <a:avLst/>
          </a:prstGeom>
        </p:spPr>
      </p:pic>
      <p:pic>
        <p:nvPicPr>
          <p:cNvPr id="23" name="Picture 2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013E91F-CBC6-2947-8268-E0E85F136AB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2626" y="941785"/>
            <a:ext cx="1315699" cy="15306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6F9F7A4-6E84-7045-9A0E-F2351BA21BA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78"/>
          <a:stretch/>
        </p:blipFill>
        <p:spPr>
          <a:xfrm>
            <a:off x="5174379" y="4892043"/>
            <a:ext cx="1179242" cy="14220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BD8BD35-5328-8D48-9A5E-C06FFF78BEC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6" b="-5855"/>
          <a:stretch/>
        </p:blipFill>
        <p:spPr>
          <a:xfrm>
            <a:off x="9178095" y="1213291"/>
            <a:ext cx="1452877" cy="146711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2B77CDD-5B4C-BF49-B1A3-FD2B3B11F0D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14977">
            <a:off x="10007952" y="934696"/>
            <a:ext cx="1166080" cy="65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94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BC12-1615-4443-AB3A-BD265B7F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638" y="177752"/>
            <a:ext cx="9905998" cy="1905000"/>
          </a:xfrm>
        </p:spPr>
        <p:txBody>
          <a:bodyPr>
            <a:normAutofit/>
          </a:bodyPr>
          <a:lstStyle/>
          <a:p>
            <a:r>
              <a:rPr lang="en-US" sz="5400" b="1"/>
              <a:t>BOARD AWARDS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D8B1F-3ED4-1E4D-9D49-786E17C4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93470"/>
            <a:ext cx="9905998" cy="41420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FFC000"/>
                </a:solidFill>
              </a:rPr>
              <a:t>TOM TORLAKSON--WED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FFC000"/>
                </a:solidFill>
              </a:rPr>
              <a:t>MIGUEL ANGEL GONZALEZ-WED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FFC000"/>
                </a:solidFill>
              </a:rPr>
              <a:t>NORM GOLD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FFC000"/>
                </a:solidFill>
              </a:rPr>
              <a:t>AMPARO LOPEZ—THURS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FFC000"/>
                </a:solidFill>
              </a:rPr>
              <a:t>CHAPTER OF THE YEAR--THURS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FFC000"/>
                </a:solidFill>
              </a:rPr>
              <a:t>CTA-FRI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FFC000"/>
                </a:solidFill>
              </a:rPr>
              <a:t>Jorge Bermudes-FRI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1" name="Picture 10" descr="A person wearing a blue shirt&#10;&#10;Description automatically generated">
            <a:extLst>
              <a:ext uri="{FF2B5EF4-FFF2-40B4-BE49-F238E27FC236}">
                <a16:creationId xmlns:a16="http://schemas.microsoft.com/office/drawing/2014/main" id="{9F3564D2-4CFB-B045-B64E-F52447E7F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372" y="1618963"/>
            <a:ext cx="1378683" cy="1378683"/>
          </a:xfrm>
          <a:prstGeom prst="rect">
            <a:avLst/>
          </a:prstGeom>
        </p:spPr>
      </p:pic>
      <p:pic>
        <p:nvPicPr>
          <p:cNvPr id="14" name="Picture 13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2D877FCB-4032-614D-ACFB-6106857463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2703" y="2564746"/>
            <a:ext cx="1294871" cy="16806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1E0A6C-B709-0C49-869C-6B141545C3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9840" y="2118059"/>
            <a:ext cx="1181686" cy="1463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8316C7-0433-9843-824D-D3B01534C26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3962" y="3346886"/>
            <a:ext cx="1467372" cy="16806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68E8DA-8BF6-5244-8C18-0E67B506F9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9373" y="4363328"/>
            <a:ext cx="1181686" cy="9491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BD5477-001B-7049-88E5-B7C2015636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5234" y="4668634"/>
            <a:ext cx="1367618" cy="14684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C001CCE-2842-6F41-94FA-46BAED7EF04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1613" y="5668766"/>
            <a:ext cx="2346301" cy="468324"/>
          </a:xfrm>
          <a:prstGeom prst="rect">
            <a:avLst/>
          </a:prstGeom>
        </p:spPr>
      </p:pic>
      <p:pic>
        <p:nvPicPr>
          <p:cNvPr id="20" name="Picture 19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45B101-F7B0-B340-8A27-B47617E5C4A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8604" y="1068619"/>
            <a:ext cx="998970" cy="127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7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84C2E-3E58-7A4D-8A0D-7BFB1443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39" y="609600"/>
            <a:ext cx="10653872" cy="190500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92D050"/>
                </a:solidFill>
              </a:rPr>
              <a:t>EL ROADMAP POLICY—Going Deeper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83A57-07DF-1F4E-A982-22A6D44A6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514600"/>
            <a:ext cx="9905998" cy="3124201"/>
          </a:xfrm>
        </p:spPr>
        <p:txBody>
          <a:bodyPr/>
          <a:lstStyle/>
          <a:p>
            <a:r>
              <a:rPr lang="en-US" dirty="0"/>
              <a:t>FOCUS THROUGHOUT CABE 2019</a:t>
            </a:r>
          </a:p>
          <a:p>
            <a:r>
              <a:rPr lang="en-US" dirty="0"/>
              <a:t>PAGAS 62-64 IN PROGRAM</a:t>
            </a:r>
          </a:p>
          <a:p>
            <a:r>
              <a:rPr lang="en-US" dirty="0"/>
              <a:t>GENERAL SESSIONS FOCUS</a:t>
            </a:r>
          </a:p>
          <a:p>
            <a:r>
              <a:rPr lang="en-US" dirty="0"/>
              <a:t>WORKSHOPS</a:t>
            </a:r>
          </a:p>
          <a:p>
            <a:r>
              <a:rPr lang="en-US" dirty="0"/>
              <a:t>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96018-3708-5C40-8353-52A0428B00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00311">
            <a:off x="5491392" y="2708897"/>
            <a:ext cx="6069713" cy="195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07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5D7D-290C-464D-ADD8-37886142C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2" y="-187087"/>
            <a:ext cx="9905998" cy="1905000"/>
          </a:xfrm>
        </p:spPr>
        <p:txBody>
          <a:bodyPr>
            <a:normAutofit/>
          </a:bodyPr>
          <a:lstStyle/>
          <a:p>
            <a:r>
              <a:rPr lang="en-US" sz="5400" b="1" dirty="0"/>
              <a:t>KEY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78DBB-6253-7544-AF8C-BC86ABAD0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784" y="1838654"/>
            <a:ext cx="3463244" cy="1845129"/>
          </a:xfrm>
          <a:solidFill>
            <a:srgbClr val="7030A0"/>
          </a:solidFill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Sobrato Family Foundation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Kenji Treanor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 err="1"/>
              <a:t>Doua</a:t>
            </a:r>
            <a:r>
              <a:rPr lang="en-US" b="1" dirty="0"/>
              <a:t> Thor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Anya Hurwitz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Laurie Olsen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873AA1-5EBD-5C4C-9B5F-7AE03ABB6311}"/>
              </a:ext>
            </a:extLst>
          </p:cNvPr>
          <p:cNvSpPr txBox="1">
            <a:spLocks/>
          </p:cNvSpPr>
          <p:nvPr/>
        </p:nvSpPr>
        <p:spPr>
          <a:xfrm>
            <a:off x="375189" y="4305966"/>
            <a:ext cx="3463244" cy="2090058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Californians Together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Shelly Spiegel-Coleman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Martha Hernandez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 err="1"/>
              <a:t>Xilonin</a:t>
            </a:r>
            <a:r>
              <a:rPr lang="en-US" b="1" dirty="0"/>
              <a:t> Cruz </a:t>
            </a:r>
            <a:r>
              <a:rPr lang="en-US" b="1" dirty="0" err="1"/>
              <a:t>Gonzlaez</a:t>
            </a:r>
            <a:endParaRPr lang="en-US" b="1" dirty="0"/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Claudia </a:t>
            </a:r>
            <a:r>
              <a:rPr lang="en-US" b="1" dirty="0" err="1"/>
              <a:t>Viscarra</a:t>
            </a:r>
            <a:endParaRPr lang="en-US" b="1" dirty="0"/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Van </a:t>
            </a:r>
            <a:r>
              <a:rPr lang="en-US" b="1" dirty="0" err="1"/>
              <a:t>Ou</a:t>
            </a:r>
            <a:endParaRPr lang="en-US" b="1" dirty="0"/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Lynne Aoki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 err="1"/>
              <a:t>Marlete</a:t>
            </a:r>
            <a:r>
              <a:rPr lang="en-US" b="1" dirty="0"/>
              <a:t> Batista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791CEB9-CFCF-EC40-998D-ED2B12561431}"/>
              </a:ext>
            </a:extLst>
          </p:cNvPr>
          <p:cNvSpPr txBox="1">
            <a:spLocks/>
          </p:cNvSpPr>
          <p:nvPr/>
        </p:nvSpPr>
        <p:spPr>
          <a:xfrm>
            <a:off x="5677496" y="463994"/>
            <a:ext cx="2955471" cy="1506991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ELLLI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Norm Gold &amp; Steering Committee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Fellows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Mentors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3DD746A-B5B5-6246-9B83-741351D825AD}"/>
              </a:ext>
            </a:extLst>
          </p:cNvPr>
          <p:cNvSpPr txBox="1">
            <a:spLocks/>
          </p:cNvSpPr>
          <p:nvPr/>
        </p:nvSpPr>
        <p:spPr>
          <a:xfrm>
            <a:off x="8541939" y="4400541"/>
            <a:ext cx="3345429" cy="1996165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OTHER KEY PARTNERS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</a:pPr>
            <a:r>
              <a:rPr lang="en-US" b="1" dirty="0" err="1"/>
              <a:t>DLeNM</a:t>
            </a:r>
            <a:endParaRPr lang="en-US" b="1" dirty="0"/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</a:pPr>
            <a:r>
              <a:rPr lang="en-US" b="1" dirty="0"/>
              <a:t>LMU---CEEL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</a:pPr>
            <a:r>
              <a:rPr lang="en-US" b="1" dirty="0"/>
              <a:t>Advancement Project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</a:pPr>
            <a:r>
              <a:rPr lang="en-US" b="1" dirty="0"/>
              <a:t>Ed Trust West</a:t>
            </a:r>
          </a:p>
          <a:p>
            <a:pPr marL="754063" indent="-288925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</a:pPr>
            <a:r>
              <a:rPr lang="en-US" b="1" dirty="0"/>
              <a:t>CAL</a:t>
            </a:r>
          </a:p>
          <a:p>
            <a:pPr marL="754063" indent="-288925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</a:pPr>
            <a:r>
              <a:rPr lang="en-US" b="1" dirty="0"/>
              <a:t>CALSA</a:t>
            </a:r>
          </a:p>
          <a:p>
            <a:pPr marL="754063" indent="-288925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</a:pPr>
            <a:r>
              <a:rPr lang="en-US" b="1" dirty="0"/>
              <a:t>CLSBA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617A23-23C7-C441-BEF1-405B71ABEC32}"/>
              </a:ext>
            </a:extLst>
          </p:cNvPr>
          <p:cNvSpPr txBox="1">
            <a:spLocks/>
          </p:cNvSpPr>
          <p:nvPr/>
        </p:nvSpPr>
        <p:spPr>
          <a:xfrm>
            <a:off x="8971246" y="1062726"/>
            <a:ext cx="2748812" cy="2789466"/>
          </a:xfrm>
          <a:prstGeom prst="rect">
            <a:avLst/>
          </a:prstGeom>
          <a:solidFill>
            <a:srgbClr val="FF7E79"/>
          </a:solidFill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INTERNATIONAL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Mexico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IME &amp; SEP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SEE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 err="1"/>
              <a:t>Consulado</a:t>
            </a:r>
            <a:r>
              <a:rPr lang="en-US" b="1" dirty="0"/>
              <a:t>—LA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Spain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Peru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endParaRPr lang="en-US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02A9FE-BF08-5B4D-9CCC-8A8D3EF5F79C}"/>
              </a:ext>
            </a:extLst>
          </p:cNvPr>
          <p:cNvSpPr txBox="1">
            <a:spLocks/>
          </p:cNvSpPr>
          <p:nvPr/>
        </p:nvSpPr>
        <p:spPr>
          <a:xfrm>
            <a:off x="4414328" y="4420947"/>
            <a:ext cx="2955471" cy="2090058"/>
          </a:xfrm>
          <a:prstGeom prst="rect">
            <a:avLst/>
          </a:prstGeom>
          <a:solidFill>
            <a:srgbClr val="FF2F92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US" b="1" dirty="0"/>
              <a:t>CDE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TONY THURMOND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LUPITA CORTEZ  ALCALA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TOM ADAMS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Veronica </a:t>
            </a:r>
            <a:r>
              <a:rPr lang="en-US" b="1" dirty="0" err="1"/>
              <a:t>Aguila</a:t>
            </a:r>
            <a:endParaRPr lang="en-US" b="1" dirty="0"/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Elena </a:t>
            </a:r>
            <a:r>
              <a:rPr lang="en-US" b="1" dirty="0" err="1"/>
              <a:t>Farjado</a:t>
            </a:r>
            <a:endParaRPr lang="en-US" b="1" dirty="0"/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Lorrie </a:t>
            </a:r>
            <a:r>
              <a:rPr lang="en-US" b="1" dirty="0" err="1"/>
              <a:t>Kelling</a:t>
            </a:r>
            <a:endParaRPr lang="en-US" b="1" dirty="0"/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Marcela Rodriguez, </a:t>
            </a:r>
            <a:r>
              <a:rPr lang="en-US" b="1" dirty="0" err="1"/>
              <a:t>etc</a:t>
            </a:r>
            <a:endParaRPr lang="en-US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FA8E8E-B823-D94A-9472-F2B07AF0D2FC}"/>
              </a:ext>
            </a:extLst>
          </p:cNvPr>
          <p:cNvSpPr txBox="1">
            <a:spLocks/>
          </p:cNvSpPr>
          <p:nvPr/>
        </p:nvSpPr>
        <p:spPr>
          <a:xfrm>
            <a:off x="5124266" y="2288370"/>
            <a:ext cx="3055029" cy="18151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US" b="1" dirty="0"/>
              <a:t>National EL Round Table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NABE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US" b="1" dirty="0"/>
              <a:t>Language Policy Institute</a:t>
            </a:r>
          </a:p>
        </p:txBody>
      </p:sp>
    </p:spTree>
    <p:extLst>
      <p:ext uri="{BB962C8B-B14F-4D97-AF65-F5344CB8AC3E}">
        <p14:creationId xmlns:p14="http://schemas.microsoft.com/office/powerpoint/2010/main" val="136131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C723E-F94B-F54C-81DF-40C6FB6B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NETWORKING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8960F-7EFF-8348-A458-E76DCB156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386" y="2220687"/>
            <a:ext cx="10084025" cy="3837214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Tuesday Reception—5:30-7:30 at Hyatt—Beacon B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Wednesday—Membership Reception &amp; Dance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Wednesday—Mexican Delegation Reception—9:00, CABE Suite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Thursday—Partner Receptions and President’s Reception—7:30 at Hyatt BEACON A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Friday Seal of Excellence Dinner and Dance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Vendors/Sponsors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D3B12F-404C-FC40-93B3-478B7DC03E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32831">
            <a:off x="10463133" y="576396"/>
            <a:ext cx="1168553" cy="206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223D6C-F5A4-504F-A7B5-6A735B0B29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222895" y="1768805"/>
            <a:ext cx="1113024" cy="2016788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97530F3C-6432-A848-83DB-8D5D5B406AE2}"/>
              </a:ext>
            </a:extLst>
          </p:cNvPr>
          <p:cNvSpPr/>
          <p:nvPr/>
        </p:nvSpPr>
        <p:spPr>
          <a:xfrm rot="1384368">
            <a:off x="6860876" y="808189"/>
            <a:ext cx="3390747" cy="1724711"/>
          </a:xfrm>
          <a:prstGeom prst="homePlate">
            <a:avLst/>
          </a:prstGeom>
          <a:solidFill>
            <a:srgbClr val="FF2F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CARRY BUSINESS CARDS &amp;WEAR YOUR NAME BADGE EVERYDAY!</a:t>
            </a:r>
          </a:p>
        </p:txBody>
      </p:sp>
    </p:spTree>
    <p:extLst>
      <p:ext uri="{BB962C8B-B14F-4D97-AF65-F5344CB8AC3E}">
        <p14:creationId xmlns:p14="http://schemas.microsoft.com/office/powerpoint/2010/main" val="3454020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99A73-516F-5640-9799-2FF18DDB0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57" y="0"/>
            <a:ext cx="10580913" cy="2008414"/>
          </a:xfrm>
        </p:spPr>
        <p:txBody>
          <a:bodyPr>
            <a:normAutofit/>
          </a:bodyPr>
          <a:lstStyle/>
          <a:p>
            <a:r>
              <a:rPr lang="en-US" sz="4400" b="1" dirty="0"/>
              <a:t>OTHER SPECIAL EVENTS</a:t>
            </a:r>
            <a:br>
              <a:rPr lang="en-US" sz="4400" b="1" dirty="0"/>
            </a:br>
            <a:r>
              <a:rPr lang="en-US" sz="2800" b="1" i="1" dirty="0"/>
              <a:t>INVITATION ONLY OR PRE-</a:t>
            </a:r>
            <a:r>
              <a:rPr lang="en-US" sz="2800" b="1" i="1" dirty="0" err="1"/>
              <a:t>Reg</a:t>
            </a:r>
            <a:r>
              <a:rPr lang="en-US" sz="2800" b="1" i="1" dirty="0"/>
              <a:t> required</a:t>
            </a:r>
            <a:endParaRPr lang="en-US" sz="44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605B7-4B3E-5E4C-A427-A8F3F5583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58" y="1698171"/>
            <a:ext cx="11323863" cy="4849586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C000"/>
                </a:solidFill>
              </a:rPr>
              <a:t>TUESDAY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CABE Board Meeting &amp; Lunch—Tuesday, 3/19, 7:30-1:30 | Hyatt, Beacon 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solidFill>
                <a:srgbClr val="FFC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WEDNESDAY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B0F0"/>
                </a:solidFill>
              </a:rPr>
              <a:t>JDA—Wednesday, 3/20, 8:30-3:30 | Hyatt, Beacon 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B0F0"/>
                </a:solidFill>
              </a:rPr>
              <a:t>Project BEST—Teachers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B0F0"/>
                </a:solidFill>
              </a:rPr>
              <a:t>Tony Thurmond &amp; Miguel Angel Mendoza Lunch-1:00-2:15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B0F0"/>
                </a:solidFill>
              </a:rPr>
              <a:t>CABE Women’s Leadership Tea—Wednesday, 3/20, 1:30-2:45, LBCC Grand Ballroom 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B0F0"/>
                </a:solidFill>
              </a:rPr>
              <a:t>ELLLI Reception—Wednesday, 3/2o, 6:30 p.m. | Rock Bottom Restaurant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B0F0"/>
                </a:solidFill>
              </a:rPr>
              <a:t>Mexican Delegation Reception—Wednesday, 3/20, 9:00 p.m. | CABE Suite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rgbClr val="FFC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C000"/>
                </a:solidFill>
              </a:rPr>
              <a:t>THURSDAY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Ginger &amp; Wayne—Special Meetings with DELIGHT, BEST Admin, and Seal of Excellence Schools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Private Receptions (Palmdale, Pepperdine, Sobrato/SEAL, CALSA)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solidFill>
                <a:srgbClr val="FFC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FRIDAY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00B0F0"/>
                </a:solidFill>
              </a:rPr>
              <a:t>Premios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Campoy</a:t>
            </a:r>
            <a:r>
              <a:rPr lang="en-US" b="1" dirty="0">
                <a:solidFill>
                  <a:srgbClr val="00B0F0"/>
                </a:solidFill>
              </a:rPr>
              <a:t>-Ada—Authors &amp; Illustrators 10:30-11:45-–LBCC 104B and 12:00-1:30 CABE Suite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rgbClr val="00B0F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C000"/>
                </a:solidFill>
              </a:rPr>
              <a:t>SATURDAY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Project BEST--TEACHERS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Membership Meeting, Saturday, 3/22, 9:00-10:00 | LBCC Grand Ballroom 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Café </a:t>
            </a:r>
            <a:r>
              <a:rPr lang="en-US" b="1" dirty="0" err="1">
                <a:solidFill>
                  <a:srgbClr val="FFC000"/>
                </a:solidFill>
              </a:rPr>
              <a:t>Literario</a:t>
            </a:r>
            <a:r>
              <a:rPr lang="en-US" b="1" dirty="0">
                <a:solidFill>
                  <a:srgbClr val="FFC000"/>
                </a:solidFill>
              </a:rPr>
              <a:t>—Coffee &amp; Conversation—The Puerto Rican Struggle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5476C54A-110A-4040-AF7F-D7CFF76925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464" y="439674"/>
            <a:ext cx="1551957" cy="200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09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A060-DB70-244D-9A8C-B3E796D41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93" y="2858465"/>
            <a:ext cx="7002682" cy="1905000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THE CABE APP</a:t>
            </a:r>
            <a:br>
              <a:rPr lang="en-US" sz="5400" b="1" dirty="0"/>
            </a:br>
            <a:br>
              <a:rPr lang="en-US" sz="5400" b="1" dirty="0"/>
            </a:br>
            <a:r>
              <a:rPr lang="en-US" sz="5400" b="1" dirty="0"/>
              <a:t>CABE TEXT MESSAGES</a:t>
            </a:r>
            <a:br>
              <a:rPr lang="en-US" sz="5400" b="1" dirty="0"/>
            </a:br>
            <a:r>
              <a:rPr lang="en-US" sz="5400" b="1" dirty="0"/>
              <a:t>	-</a:t>
            </a:r>
            <a:r>
              <a:rPr lang="en-US" sz="4000" b="1" dirty="0"/>
              <a:t>91096</a:t>
            </a:r>
            <a:br>
              <a:rPr lang="en-US" sz="4000" b="1" dirty="0"/>
            </a:br>
            <a:r>
              <a:rPr lang="en-US" sz="4000" b="1" dirty="0"/>
              <a:t>	-TYPE CABE IN TEXT MESSAGE</a:t>
            </a:r>
            <a:endParaRPr lang="en-US" sz="5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4B0EF8-3200-004F-BCAE-E2A816298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25" y="204695"/>
            <a:ext cx="2735564" cy="1354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BA445D-4168-EF43-A6A0-D07E9F7CF3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8408" y="572947"/>
            <a:ext cx="3213060" cy="57121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AECA9B-5C89-324F-B832-A91734BDD7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632" y="1834265"/>
            <a:ext cx="1641033" cy="124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28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3296E-273D-8F49-8DEA-170F4A44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/>
              <a:t>BOarD</a:t>
            </a:r>
            <a:r>
              <a:rPr lang="en-US" sz="4800" b="1" dirty="0"/>
              <a:t> SUPPORT &amp; PREP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0CAD3-FD2C-9F45-BAF6-74B2DC19F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SCHEDULE</a:t>
            </a:r>
          </a:p>
          <a:p>
            <a:r>
              <a:rPr lang="en-US" sz="3200" dirty="0"/>
              <a:t>SCRIPTS--Events</a:t>
            </a:r>
          </a:p>
          <a:p>
            <a:r>
              <a:rPr lang="en-US" sz="3200" dirty="0"/>
              <a:t>SCRIPS—Featured Speakers</a:t>
            </a:r>
          </a:p>
          <a:p>
            <a:r>
              <a:rPr lang="en-US" sz="3200" dirty="0"/>
              <a:t>Some Non-Speaking Responsibilities</a:t>
            </a:r>
          </a:p>
          <a:p>
            <a:r>
              <a:rPr lang="en-US" sz="3200" dirty="0"/>
              <a:t>PRESS</a:t>
            </a:r>
          </a:p>
          <a:p>
            <a:r>
              <a:rPr lang="en-US" sz="3200" dirty="0"/>
              <a:t>PERSONAL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80865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D4AA1-A165-B14E-B4A9-A40BBC444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279" y="2346960"/>
            <a:ext cx="9371011" cy="1905000"/>
          </a:xfrm>
        </p:spPr>
        <p:txBody>
          <a:bodyPr>
            <a:normAutofit/>
          </a:bodyPr>
          <a:lstStyle/>
          <a:p>
            <a:r>
              <a:rPr lang="en-US" sz="6000" b="1" dirty="0"/>
              <a:t>CABE 2019 DETAILS</a:t>
            </a:r>
          </a:p>
        </p:txBody>
      </p:sp>
    </p:spTree>
    <p:extLst>
      <p:ext uri="{BB962C8B-B14F-4D97-AF65-F5344CB8AC3E}">
        <p14:creationId xmlns:p14="http://schemas.microsoft.com/office/powerpoint/2010/main" val="872522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ED2CA4-3F63-874B-8B1D-227C140AB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699" y="1203928"/>
            <a:ext cx="9312601" cy="403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599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A9E023"/>
      </a:accent1>
      <a:accent2>
        <a:srgbClr val="1FCDB6"/>
      </a:accent2>
      <a:accent3>
        <a:srgbClr val="5F99C9"/>
      </a:accent3>
      <a:accent4>
        <a:srgbClr val="AE65D1"/>
      </a:accent4>
      <a:accent5>
        <a:srgbClr val="D06423"/>
      </a:accent5>
      <a:accent6>
        <a:srgbClr val="DCAB11"/>
      </a:accent6>
      <a:hlink>
        <a:srgbClr val="ADE133"/>
      </a:hlink>
      <a:folHlink>
        <a:srgbClr val="C2EA6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{17E6904F-69AA-BA49-AEE4-E9C23D144E05}tf10001063</Template>
  <TotalTime>1409</TotalTime>
  <Words>406</Words>
  <Application>Microsoft Macintosh PowerPoint</Application>
  <PresentationFormat>Widescreen</PresentationFormat>
  <Paragraphs>126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Century Gothic</vt:lpstr>
      <vt:lpstr>Mesh</vt:lpstr>
      <vt:lpstr>  here we come….!</vt:lpstr>
      <vt:lpstr>THE PROGRAM</vt:lpstr>
      <vt:lpstr>THE CABE 2019 WeBSITE www.cabe2019.org </vt:lpstr>
      <vt:lpstr>KEYNOTES</vt:lpstr>
      <vt:lpstr>DIGNITARIES</vt:lpstr>
      <vt:lpstr>BOARD AWARDS</vt:lpstr>
      <vt:lpstr>EL ROADMAP POLICY—Going Deeper</vt:lpstr>
      <vt:lpstr>KEY PARTNERS</vt:lpstr>
      <vt:lpstr>NETWORKING  </vt:lpstr>
      <vt:lpstr>OTHER SPECIAL EVENTS INVITATION ONLY OR PRE-Reg required</vt:lpstr>
      <vt:lpstr>THE CABE APP  CABE TEXT MESSAGES  -91096  -TYPE CABE IN TEXT MESSAGE</vt:lpstr>
      <vt:lpstr>BOarD SUPPORT &amp; PREP</vt:lpstr>
      <vt:lpstr>CABE 2019 DETAILS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we come!</dc:title>
  <dc:creator>Jan Gustafson Corea</dc:creator>
  <cp:lastModifiedBy>Jan Gustafson Corea</cp:lastModifiedBy>
  <cp:revision>60</cp:revision>
  <cp:lastPrinted>2019-03-11T13:45:12Z</cp:lastPrinted>
  <dcterms:created xsi:type="dcterms:W3CDTF">2018-03-11T15:52:01Z</dcterms:created>
  <dcterms:modified xsi:type="dcterms:W3CDTF">2019-03-15T21:58:42Z</dcterms:modified>
</cp:coreProperties>
</file>