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66" r:id="rId2"/>
    <p:sldId id="267" r:id="rId3"/>
    <p:sldId id="269" r:id="rId4"/>
    <p:sldId id="257" r:id="rId5"/>
    <p:sldId id="261" r:id="rId6"/>
    <p:sldId id="275" r:id="rId7"/>
    <p:sldId id="276" r:id="rId8"/>
    <p:sldId id="274" r:id="rId9"/>
    <p:sldId id="256" r:id="rId10"/>
    <p:sldId id="273" r:id="rId11"/>
    <p:sldId id="262" r:id="rId12"/>
    <p:sldId id="272" r:id="rId13"/>
    <p:sldId id="263" r:id="rId14"/>
    <p:sldId id="279" r:id="rId15"/>
    <p:sldId id="280" r:id="rId16"/>
    <p:sldId id="281" r:id="rId17"/>
    <p:sldId id="28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193"/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11"/>
    <p:restoredTop sz="94663"/>
  </p:normalViewPr>
  <p:slideViewPr>
    <p:cSldViewPr snapToGrid="0" snapToObjects="1">
      <p:cViewPr>
        <p:scale>
          <a:sx n="86" d="100"/>
          <a:sy n="86" d="100"/>
        </p:scale>
        <p:origin x="144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A8D55A-AC12-4E30-AB51-D726E26EAA09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EE08F711-EF56-435B-88A3-813F492EEE90}">
      <dgm:prSet/>
      <dgm:spPr/>
      <dgm:t>
        <a:bodyPr/>
        <a:lstStyle/>
        <a:p>
          <a:r>
            <a:rPr lang="en-US"/>
            <a:t>New Chapter—San Bernardino/SBCCC</a:t>
          </a:r>
        </a:p>
      </dgm:t>
    </dgm:pt>
    <dgm:pt modelId="{C55217BD-9D23-4DF8-B761-3B824B970109}" type="parTrans" cxnId="{AB5C27FE-4F92-4E9F-8A07-FD78F7185406}">
      <dgm:prSet/>
      <dgm:spPr/>
      <dgm:t>
        <a:bodyPr/>
        <a:lstStyle/>
        <a:p>
          <a:endParaRPr lang="en-US"/>
        </a:p>
      </dgm:t>
    </dgm:pt>
    <dgm:pt modelId="{C0449A78-D1B3-4167-BFA2-808EE97B9546}" type="sibTrans" cxnId="{AB5C27FE-4F92-4E9F-8A07-FD78F7185406}">
      <dgm:prSet/>
      <dgm:spPr/>
      <dgm:t>
        <a:bodyPr/>
        <a:lstStyle/>
        <a:p>
          <a:endParaRPr lang="en-US"/>
        </a:p>
      </dgm:t>
    </dgm:pt>
    <dgm:pt modelId="{5308DB0E-3E34-44D2-A72E-434310CB8185}">
      <dgm:prSet/>
      <dgm:spPr/>
      <dgm:t>
        <a:bodyPr/>
        <a:lstStyle/>
        <a:p>
          <a:r>
            <a:rPr lang="en-US"/>
            <a:t>Updated Membership Brochures </a:t>
          </a:r>
        </a:p>
      </dgm:t>
    </dgm:pt>
    <dgm:pt modelId="{09FB5684-7918-4225-AE5E-C743497D6D42}" type="parTrans" cxnId="{0C12A69F-1719-4D2B-9AAF-EFB970F52914}">
      <dgm:prSet/>
      <dgm:spPr/>
      <dgm:t>
        <a:bodyPr/>
        <a:lstStyle/>
        <a:p>
          <a:endParaRPr lang="en-US"/>
        </a:p>
      </dgm:t>
    </dgm:pt>
    <dgm:pt modelId="{7E5CBDC7-634A-4933-9234-477A4D715530}" type="sibTrans" cxnId="{0C12A69F-1719-4D2B-9AAF-EFB970F52914}">
      <dgm:prSet/>
      <dgm:spPr/>
      <dgm:t>
        <a:bodyPr/>
        <a:lstStyle/>
        <a:p>
          <a:endParaRPr lang="en-US"/>
        </a:p>
      </dgm:t>
    </dgm:pt>
    <dgm:pt modelId="{8F5DC6DD-AC2B-4D13-AF4B-D0AB9BE2FF30}">
      <dgm:prSet/>
      <dgm:spPr/>
      <dgm:t>
        <a:bodyPr/>
        <a:lstStyle/>
        <a:p>
          <a:r>
            <a:rPr lang="en-US" dirty="0"/>
            <a:t>Online Membership Registration Updated and Back Online! </a:t>
          </a:r>
        </a:p>
      </dgm:t>
    </dgm:pt>
    <dgm:pt modelId="{18CF068D-B4CD-4A86-B531-E24A7CD7CA4C}" type="parTrans" cxnId="{4985F77B-B03E-4E6C-B3AB-F869C70D0DF3}">
      <dgm:prSet/>
      <dgm:spPr/>
      <dgm:t>
        <a:bodyPr/>
        <a:lstStyle/>
        <a:p>
          <a:endParaRPr lang="en-US"/>
        </a:p>
      </dgm:t>
    </dgm:pt>
    <dgm:pt modelId="{4F7973D2-78D1-4F95-8E94-C8EFF00563AA}" type="sibTrans" cxnId="{4985F77B-B03E-4E6C-B3AB-F869C70D0DF3}">
      <dgm:prSet/>
      <dgm:spPr/>
      <dgm:t>
        <a:bodyPr/>
        <a:lstStyle/>
        <a:p>
          <a:endParaRPr lang="en-US"/>
        </a:p>
      </dgm:t>
    </dgm:pt>
    <dgm:pt modelId="{B1392B69-7BF0-45D5-BE4A-0A603043B122}">
      <dgm:prSet/>
      <dgm:spPr/>
      <dgm:t>
        <a:bodyPr/>
        <a:lstStyle/>
        <a:p>
          <a:r>
            <a:rPr lang="en-US"/>
            <a:t>Chapter Rebates Out! Due October 1st</a:t>
          </a:r>
        </a:p>
      </dgm:t>
    </dgm:pt>
    <dgm:pt modelId="{9D01EABF-661E-4524-875B-4B1CD8ACD76D}" type="parTrans" cxnId="{65B23D74-61B2-4627-A579-D43326F7EBA0}">
      <dgm:prSet/>
      <dgm:spPr/>
      <dgm:t>
        <a:bodyPr/>
        <a:lstStyle/>
        <a:p>
          <a:endParaRPr lang="en-US"/>
        </a:p>
      </dgm:t>
    </dgm:pt>
    <dgm:pt modelId="{349A822E-3CEC-4941-B57D-4367BDB1374D}" type="sibTrans" cxnId="{65B23D74-61B2-4627-A579-D43326F7EBA0}">
      <dgm:prSet/>
      <dgm:spPr/>
      <dgm:t>
        <a:bodyPr/>
        <a:lstStyle/>
        <a:p>
          <a:endParaRPr lang="en-US"/>
        </a:p>
      </dgm:t>
    </dgm:pt>
    <dgm:pt modelId="{6A689095-F4FC-46FB-B0B4-41057D373887}">
      <dgm:prSet/>
      <dgm:spPr/>
      <dgm:t>
        <a:bodyPr/>
        <a:lstStyle/>
        <a:p>
          <a:r>
            <a:rPr lang="en-US"/>
            <a:t>CABE Corner Highlights—by end of each month.</a:t>
          </a:r>
        </a:p>
      </dgm:t>
    </dgm:pt>
    <dgm:pt modelId="{CB165245-DE82-4565-8C16-451C24AF594E}" type="parTrans" cxnId="{E32B253C-6639-4D4A-91A3-62BCB2593D6C}">
      <dgm:prSet/>
      <dgm:spPr/>
      <dgm:t>
        <a:bodyPr/>
        <a:lstStyle/>
        <a:p>
          <a:endParaRPr lang="en-US"/>
        </a:p>
      </dgm:t>
    </dgm:pt>
    <dgm:pt modelId="{5AB88AE5-59FC-4746-9FFB-F46C366BAAEE}" type="sibTrans" cxnId="{E32B253C-6639-4D4A-91A3-62BCB2593D6C}">
      <dgm:prSet/>
      <dgm:spPr/>
      <dgm:t>
        <a:bodyPr/>
        <a:lstStyle/>
        <a:p>
          <a:endParaRPr lang="en-US"/>
        </a:p>
      </dgm:t>
    </dgm:pt>
    <dgm:pt modelId="{B06BB4B2-0404-471E-800B-8FAD7658EA5A}">
      <dgm:prSet/>
      <dgm:spPr/>
      <dgm:t>
        <a:bodyPr/>
        <a:lstStyle/>
        <a:p>
          <a:r>
            <a:rPr lang="en-US"/>
            <a:t>Website Updates</a:t>
          </a:r>
        </a:p>
      </dgm:t>
    </dgm:pt>
    <dgm:pt modelId="{36F6D9BE-BAE0-4B77-A970-BBD3FC4E2639}" type="parTrans" cxnId="{71ED8651-2C85-4FE1-8E8A-E7C55B34CC73}">
      <dgm:prSet/>
      <dgm:spPr/>
      <dgm:t>
        <a:bodyPr/>
        <a:lstStyle/>
        <a:p>
          <a:endParaRPr lang="en-US"/>
        </a:p>
      </dgm:t>
    </dgm:pt>
    <dgm:pt modelId="{E3889648-BA0A-49A0-BDE2-19003649C774}" type="sibTrans" cxnId="{71ED8651-2C85-4FE1-8E8A-E7C55B34CC73}">
      <dgm:prSet/>
      <dgm:spPr/>
      <dgm:t>
        <a:bodyPr/>
        <a:lstStyle/>
        <a:p>
          <a:endParaRPr lang="en-US"/>
        </a:p>
      </dgm:t>
    </dgm:pt>
    <dgm:pt modelId="{F608C3A5-C0E3-5B44-AB71-2D7B2858CD7F}" type="pres">
      <dgm:prSet presAssocID="{8BA8D55A-AC12-4E30-AB51-D726E26EAA09}" presName="linear" presStyleCnt="0">
        <dgm:presLayoutVars>
          <dgm:animLvl val="lvl"/>
          <dgm:resizeHandles val="exact"/>
        </dgm:presLayoutVars>
      </dgm:prSet>
      <dgm:spPr/>
    </dgm:pt>
    <dgm:pt modelId="{BB5466C3-1917-9B47-99E8-790F3F7552FA}" type="pres">
      <dgm:prSet presAssocID="{EE08F711-EF56-435B-88A3-813F492EEE90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56A2AF53-7CB6-AF46-ADAA-A2622A992A21}" type="pres">
      <dgm:prSet presAssocID="{C0449A78-D1B3-4167-BFA2-808EE97B9546}" presName="spacer" presStyleCnt="0"/>
      <dgm:spPr/>
    </dgm:pt>
    <dgm:pt modelId="{A34CFF54-2A90-E641-A900-0B9337368C59}" type="pres">
      <dgm:prSet presAssocID="{5308DB0E-3E34-44D2-A72E-434310CB8185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7C9E5F87-57B3-9B42-B028-C25158C0B78D}" type="pres">
      <dgm:prSet presAssocID="{7E5CBDC7-634A-4933-9234-477A4D715530}" presName="spacer" presStyleCnt="0"/>
      <dgm:spPr/>
    </dgm:pt>
    <dgm:pt modelId="{F9F3A0BC-4C67-BD49-974A-08DE83B36969}" type="pres">
      <dgm:prSet presAssocID="{8F5DC6DD-AC2B-4D13-AF4B-D0AB9BE2FF30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9E8EE4D4-0C6A-AD4C-A03F-9CDA5A59440A}" type="pres">
      <dgm:prSet presAssocID="{4F7973D2-78D1-4F95-8E94-C8EFF00563AA}" presName="spacer" presStyleCnt="0"/>
      <dgm:spPr/>
    </dgm:pt>
    <dgm:pt modelId="{73D69365-BBE3-2240-85AC-0A436BE22940}" type="pres">
      <dgm:prSet presAssocID="{B1392B69-7BF0-45D5-BE4A-0A603043B122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D79DF8D4-AC88-6B40-870A-1E064744656C}" type="pres">
      <dgm:prSet presAssocID="{349A822E-3CEC-4941-B57D-4367BDB1374D}" presName="spacer" presStyleCnt="0"/>
      <dgm:spPr/>
    </dgm:pt>
    <dgm:pt modelId="{6D4AD6CC-6F81-204E-AE1C-E1C63A603238}" type="pres">
      <dgm:prSet presAssocID="{6A689095-F4FC-46FB-B0B4-41057D373887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02438456-48DB-6748-BCF1-5D78F21ECF24}" type="pres">
      <dgm:prSet presAssocID="{5AB88AE5-59FC-4746-9FFB-F46C366BAAEE}" presName="spacer" presStyleCnt="0"/>
      <dgm:spPr/>
    </dgm:pt>
    <dgm:pt modelId="{4B238E71-14FD-6341-855E-5D39A0947C15}" type="pres">
      <dgm:prSet presAssocID="{B06BB4B2-0404-471E-800B-8FAD7658EA5A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547DC707-3908-3345-8DF5-73E99AE16E93}" type="presOf" srcId="{8F5DC6DD-AC2B-4D13-AF4B-D0AB9BE2FF30}" destId="{F9F3A0BC-4C67-BD49-974A-08DE83B36969}" srcOrd="0" destOrd="0" presId="urn:microsoft.com/office/officeart/2005/8/layout/vList2"/>
    <dgm:cxn modelId="{394C7714-5876-D940-A05D-D935822AF055}" type="presOf" srcId="{6A689095-F4FC-46FB-B0B4-41057D373887}" destId="{6D4AD6CC-6F81-204E-AE1C-E1C63A603238}" srcOrd="0" destOrd="0" presId="urn:microsoft.com/office/officeart/2005/8/layout/vList2"/>
    <dgm:cxn modelId="{E32B253C-6639-4D4A-91A3-62BCB2593D6C}" srcId="{8BA8D55A-AC12-4E30-AB51-D726E26EAA09}" destId="{6A689095-F4FC-46FB-B0B4-41057D373887}" srcOrd="4" destOrd="0" parTransId="{CB165245-DE82-4565-8C16-451C24AF594E}" sibTransId="{5AB88AE5-59FC-4746-9FFB-F46C366BAAEE}"/>
    <dgm:cxn modelId="{DADB244B-2CF5-EC44-A58A-BE033C0F34AD}" type="presOf" srcId="{B06BB4B2-0404-471E-800B-8FAD7658EA5A}" destId="{4B238E71-14FD-6341-855E-5D39A0947C15}" srcOrd="0" destOrd="0" presId="urn:microsoft.com/office/officeart/2005/8/layout/vList2"/>
    <dgm:cxn modelId="{71ED8651-2C85-4FE1-8E8A-E7C55B34CC73}" srcId="{8BA8D55A-AC12-4E30-AB51-D726E26EAA09}" destId="{B06BB4B2-0404-471E-800B-8FAD7658EA5A}" srcOrd="5" destOrd="0" parTransId="{36F6D9BE-BAE0-4B77-A970-BBD3FC4E2639}" sibTransId="{E3889648-BA0A-49A0-BDE2-19003649C774}"/>
    <dgm:cxn modelId="{E969D972-9E35-F24A-B426-390A41DDEC2B}" type="presOf" srcId="{5308DB0E-3E34-44D2-A72E-434310CB8185}" destId="{A34CFF54-2A90-E641-A900-0B9337368C59}" srcOrd="0" destOrd="0" presId="urn:microsoft.com/office/officeart/2005/8/layout/vList2"/>
    <dgm:cxn modelId="{65B23D74-61B2-4627-A579-D43326F7EBA0}" srcId="{8BA8D55A-AC12-4E30-AB51-D726E26EAA09}" destId="{B1392B69-7BF0-45D5-BE4A-0A603043B122}" srcOrd="3" destOrd="0" parTransId="{9D01EABF-661E-4524-875B-4B1CD8ACD76D}" sibTransId="{349A822E-3CEC-4941-B57D-4367BDB1374D}"/>
    <dgm:cxn modelId="{4985F77B-B03E-4E6C-B3AB-F869C70D0DF3}" srcId="{8BA8D55A-AC12-4E30-AB51-D726E26EAA09}" destId="{8F5DC6DD-AC2B-4D13-AF4B-D0AB9BE2FF30}" srcOrd="2" destOrd="0" parTransId="{18CF068D-B4CD-4A86-B531-E24A7CD7CA4C}" sibTransId="{4F7973D2-78D1-4F95-8E94-C8EFF00563AA}"/>
    <dgm:cxn modelId="{0053758B-243B-4040-884D-AFB9BCAEFA4F}" type="presOf" srcId="{B1392B69-7BF0-45D5-BE4A-0A603043B122}" destId="{73D69365-BBE3-2240-85AC-0A436BE22940}" srcOrd="0" destOrd="0" presId="urn:microsoft.com/office/officeart/2005/8/layout/vList2"/>
    <dgm:cxn modelId="{0C12A69F-1719-4D2B-9AAF-EFB970F52914}" srcId="{8BA8D55A-AC12-4E30-AB51-D726E26EAA09}" destId="{5308DB0E-3E34-44D2-A72E-434310CB8185}" srcOrd="1" destOrd="0" parTransId="{09FB5684-7918-4225-AE5E-C743497D6D42}" sibTransId="{7E5CBDC7-634A-4933-9234-477A4D715530}"/>
    <dgm:cxn modelId="{B575C0AD-DA22-E442-A7DA-93C18CF1AD97}" type="presOf" srcId="{EE08F711-EF56-435B-88A3-813F492EEE90}" destId="{BB5466C3-1917-9B47-99E8-790F3F7552FA}" srcOrd="0" destOrd="0" presId="urn:microsoft.com/office/officeart/2005/8/layout/vList2"/>
    <dgm:cxn modelId="{05214CF7-D5CD-0944-8422-030BFC2924CD}" type="presOf" srcId="{8BA8D55A-AC12-4E30-AB51-D726E26EAA09}" destId="{F608C3A5-C0E3-5B44-AB71-2D7B2858CD7F}" srcOrd="0" destOrd="0" presId="urn:microsoft.com/office/officeart/2005/8/layout/vList2"/>
    <dgm:cxn modelId="{AB5C27FE-4F92-4E9F-8A07-FD78F7185406}" srcId="{8BA8D55A-AC12-4E30-AB51-D726E26EAA09}" destId="{EE08F711-EF56-435B-88A3-813F492EEE90}" srcOrd="0" destOrd="0" parTransId="{C55217BD-9D23-4DF8-B761-3B824B970109}" sibTransId="{C0449A78-D1B3-4167-BFA2-808EE97B9546}"/>
    <dgm:cxn modelId="{600B413F-1779-134E-9889-D776EEF124C8}" type="presParOf" srcId="{F608C3A5-C0E3-5B44-AB71-2D7B2858CD7F}" destId="{BB5466C3-1917-9B47-99E8-790F3F7552FA}" srcOrd="0" destOrd="0" presId="urn:microsoft.com/office/officeart/2005/8/layout/vList2"/>
    <dgm:cxn modelId="{CA67040C-406D-7940-9638-B560BF36412A}" type="presParOf" srcId="{F608C3A5-C0E3-5B44-AB71-2D7B2858CD7F}" destId="{56A2AF53-7CB6-AF46-ADAA-A2622A992A21}" srcOrd="1" destOrd="0" presId="urn:microsoft.com/office/officeart/2005/8/layout/vList2"/>
    <dgm:cxn modelId="{38C502EF-41EB-F342-8563-B73F38359E2C}" type="presParOf" srcId="{F608C3A5-C0E3-5B44-AB71-2D7B2858CD7F}" destId="{A34CFF54-2A90-E641-A900-0B9337368C59}" srcOrd="2" destOrd="0" presId="urn:microsoft.com/office/officeart/2005/8/layout/vList2"/>
    <dgm:cxn modelId="{21023F22-D118-8443-8BAE-134785D68300}" type="presParOf" srcId="{F608C3A5-C0E3-5B44-AB71-2D7B2858CD7F}" destId="{7C9E5F87-57B3-9B42-B028-C25158C0B78D}" srcOrd="3" destOrd="0" presId="urn:microsoft.com/office/officeart/2005/8/layout/vList2"/>
    <dgm:cxn modelId="{FAEA8748-9711-224E-9B64-387B626834B0}" type="presParOf" srcId="{F608C3A5-C0E3-5B44-AB71-2D7B2858CD7F}" destId="{F9F3A0BC-4C67-BD49-974A-08DE83B36969}" srcOrd="4" destOrd="0" presId="urn:microsoft.com/office/officeart/2005/8/layout/vList2"/>
    <dgm:cxn modelId="{FAC91E00-C190-FC4C-89B4-8308BBE55DF9}" type="presParOf" srcId="{F608C3A5-C0E3-5B44-AB71-2D7B2858CD7F}" destId="{9E8EE4D4-0C6A-AD4C-A03F-9CDA5A59440A}" srcOrd="5" destOrd="0" presId="urn:microsoft.com/office/officeart/2005/8/layout/vList2"/>
    <dgm:cxn modelId="{185C2917-BA13-B04B-8011-1164CAF1FAFB}" type="presParOf" srcId="{F608C3A5-C0E3-5B44-AB71-2D7B2858CD7F}" destId="{73D69365-BBE3-2240-85AC-0A436BE22940}" srcOrd="6" destOrd="0" presId="urn:microsoft.com/office/officeart/2005/8/layout/vList2"/>
    <dgm:cxn modelId="{0D96C674-1988-EC46-8CAC-A50066D47B24}" type="presParOf" srcId="{F608C3A5-C0E3-5B44-AB71-2D7B2858CD7F}" destId="{D79DF8D4-AC88-6B40-870A-1E064744656C}" srcOrd="7" destOrd="0" presId="urn:microsoft.com/office/officeart/2005/8/layout/vList2"/>
    <dgm:cxn modelId="{F6A4E49C-52E8-2545-B7A5-63E6582815EE}" type="presParOf" srcId="{F608C3A5-C0E3-5B44-AB71-2D7B2858CD7F}" destId="{6D4AD6CC-6F81-204E-AE1C-E1C63A603238}" srcOrd="8" destOrd="0" presId="urn:microsoft.com/office/officeart/2005/8/layout/vList2"/>
    <dgm:cxn modelId="{75C3530B-8218-7049-AD42-9CA6337ACA94}" type="presParOf" srcId="{F608C3A5-C0E3-5B44-AB71-2D7B2858CD7F}" destId="{02438456-48DB-6748-BCF1-5D78F21ECF24}" srcOrd="9" destOrd="0" presId="urn:microsoft.com/office/officeart/2005/8/layout/vList2"/>
    <dgm:cxn modelId="{95DB71DD-CDCC-6949-9DF8-9A3087A681D4}" type="presParOf" srcId="{F608C3A5-C0E3-5B44-AB71-2D7B2858CD7F}" destId="{4B238E71-14FD-6341-855E-5D39A0947C15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5466C3-1917-9B47-99E8-790F3F7552FA}">
      <dsp:nvSpPr>
        <dsp:cNvPr id="0" name=""/>
        <dsp:cNvSpPr/>
      </dsp:nvSpPr>
      <dsp:spPr>
        <a:xfrm>
          <a:off x="0" y="40430"/>
          <a:ext cx="6170855" cy="79450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New Chapter—San Bernardino/SBCCC</a:t>
          </a:r>
        </a:p>
      </dsp:txBody>
      <dsp:txXfrm>
        <a:off x="38784" y="79214"/>
        <a:ext cx="6093287" cy="716935"/>
      </dsp:txXfrm>
    </dsp:sp>
    <dsp:sp modelId="{A34CFF54-2A90-E641-A900-0B9337368C59}">
      <dsp:nvSpPr>
        <dsp:cNvPr id="0" name=""/>
        <dsp:cNvSpPr/>
      </dsp:nvSpPr>
      <dsp:spPr>
        <a:xfrm>
          <a:off x="0" y="892533"/>
          <a:ext cx="6170855" cy="794503"/>
        </a:xfrm>
        <a:prstGeom prst="roundRect">
          <a:avLst/>
        </a:prstGeom>
        <a:solidFill>
          <a:schemeClr val="accent5">
            <a:hueOff val="-1470669"/>
            <a:satOff val="-2046"/>
            <a:lumOff val="-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Updated Membership Brochures </a:t>
          </a:r>
        </a:p>
      </dsp:txBody>
      <dsp:txXfrm>
        <a:off x="38784" y="931317"/>
        <a:ext cx="6093287" cy="716935"/>
      </dsp:txXfrm>
    </dsp:sp>
    <dsp:sp modelId="{F9F3A0BC-4C67-BD49-974A-08DE83B36969}">
      <dsp:nvSpPr>
        <dsp:cNvPr id="0" name=""/>
        <dsp:cNvSpPr/>
      </dsp:nvSpPr>
      <dsp:spPr>
        <a:xfrm>
          <a:off x="0" y="1744636"/>
          <a:ext cx="6170855" cy="794503"/>
        </a:xfrm>
        <a:prstGeom prst="roundRect">
          <a:avLst/>
        </a:prstGeom>
        <a:solidFill>
          <a:schemeClr val="accent5">
            <a:hueOff val="-2941338"/>
            <a:satOff val="-4091"/>
            <a:lumOff val="-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Online Membership Registration Updated and Back Online! </a:t>
          </a:r>
        </a:p>
      </dsp:txBody>
      <dsp:txXfrm>
        <a:off x="38784" y="1783420"/>
        <a:ext cx="6093287" cy="716935"/>
      </dsp:txXfrm>
    </dsp:sp>
    <dsp:sp modelId="{73D69365-BBE3-2240-85AC-0A436BE22940}">
      <dsp:nvSpPr>
        <dsp:cNvPr id="0" name=""/>
        <dsp:cNvSpPr/>
      </dsp:nvSpPr>
      <dsp:spPr>
        <a:xfrm>
          <a:off x="0" y="2596740"/>
          <a:ext cx="6170855" cy="794503"/>
        </a:xfrm>
        <a:prstGeom prst="roundRect">
          <a:avLst/>
        </a:prstGeom>
        <a:solidFill>
          <a:schemeClr val="accent5">
            <a:hueOff val="-4412007"/>
            <a:satOff val="-6137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Chapter Rebates Out! Due October 1st</a:t>
          </a:r>
        </a:p>
      </dsp:txBody>
      <dsp:txXfrm>
        <a:off x="38784" y="2635524"/>
        <a:ext cx="6093287" cy="716935"/>
      </dsp:txXfrm>
    </dsp:sp>
    <dsp:sp modelId="{6D4AD6CC-6F81-204E-AE1C-E1C63A603238}">
      <dsp:nvSpPr>
        <dsp:cNvPr id="0" name=""/>
        <dsp:cNvSpPr/>
      </dsp:nvSpPr>
      <dsp:spPr>
        <a:xfrm>
          <a:off x="0" y="3448843"/>
          <a:ext cx="6170855" cy="794503"/>
        </a:xfrm>
        <a:prstGeom prst="roundRect">
          <a:avLst/>
        </a:prstGeom>
        <a:solidFill>
          <a:schemeClr val="accent5">
            <a:hueOff val="-5882676"/>
            <a:satOff val="-8182"/>
            <a:lumOff val="-31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CABE Corner Highlights—by end of each month.</a:t>
          </a:r>
        </a:p>
      </dsp:txBody>
      <dsp:txXfrm>
        <a:off x="38784" y="3487627"/>
        <a:ext cx="6093287" cy="716935"/>
      </dsp:txXfrm>
    </dsp:sp>
    <dsp:sp modelId="{4B238E71-14FD-6341-855E-5D39A0947C15}">
      <dsp:nvSpPr>
        <dsp:cNvPr id="0" name=""/>
        <dsp:cNvSpPr/>
      </dsp:nvSpPr>
      <dsp:spPr>
        <a:xfrm>
          <a:off x="0" y="4300946"/>
          <a:ext cx="6170855" cy="794503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Website Updates</a:t>
          </a:r>
        </a:p>
      </dsp:txBody>
      <dsp:txXfrm>
        <a:off x="38784" y="4339730"/>
        <a:ext cx="6093287" cy="7169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C8D874-4D2E-EA4C-8A4A-0B5809E6C65A}" type="datetimeFigureOut">
              <a:rPr lang="en-US" smtClean="0"/>
              <a:t>9/25/20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E78BB-AC58-9A4C-9EC6-49F60803A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544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4" name="Google Shape;13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46279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999c85fd5b_3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999c85fd5b_3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10/7 @58 registrations already! :)</a:t>
            </a:r>
            <a:endParaRPr/>
          </a:p>
        </p:txBody>
      </p:sp>
      <p:sp>
        <p:nvSpPr>
          <p:cNvPr id="141" name="Google Shape;141;g999c85fd5b_3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3674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9a2f8f2a86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" name="Google Shape;147;g9a2f8f2a86_0_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8" name="Google Shape;148;g9a2f8f2a86_0_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7058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C1C75-4527-AE44-8B5F-70C171F4D80B}" type="datetimeFigureOut">
              <a:rPr lang="en-US" smtClean="0"/>
              <a:t>9/25/20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1913E-4DAF-7A4F-AF11-C69C95E64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24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C1C75-4527-AE44-8B5F-70C171F4D80B}" type="datetimeFigureOut">
              <a:rPr lang="en-US" smtClean="0"/>
              <a:t>9/25/20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1913E-4DAF-7A4F-AF11-C69C95E64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785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C1C75-4527-AE44-8B5F-70C171F4D80B}" type="datetimeFigureOut">
              <a:rPr lang="en-US" smtClean="0"/>
              <a:t>9/25/20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1913E-4DAF-7A4F-AF11-C69C95E64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147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C1C75-4527-AE44-8B5F-70C171F4D80B}" type="datetimeFigureOut">
              <a:rPr lang="en-US" smtClean="0"/>
              <a:t>9/25/20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1913E-4DAF-7A4F-AF11-C69C95E64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75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C1C75-4527-AE44-8B5F-70C171F4D80B}" type="datetimeFigureOut">
              <a:rPr lang="en-US" smtClean="0"/>
              <a:t>9/25/20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1913E-4DAF-7A4F-AF11-C69C95E64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96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C1C75-4527-AE44-8B5F-70C171F4D80B}" type="datetimeFigureOut">
              <a:rPr lang="en-US" smtClean="0"/>
              <a:t>9/25/20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1913E-4DAF-7A4F-AF11-C69C95E64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65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C1C75-4527-AE44-8B5F-70C171F4D80B}" type="datetimeFigureOut">
              <a:rPr lang="en-US" smtClean="0"/>
              <a:t>9/25/20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1913E-4DAF-7A4F-AF11-C69C95E64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741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C1C75-4527-AE44-8B5F-70C171F4D80B}" type="datetimeFigureOut">
              <a:rPr lang="en-US" smtClean="0"/>
              <a:t>9/25/20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1913E-4DAF-7A4F-AF11-C69C95E64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034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C1C75-4527-AE44-8B5F-70C171F4D80B}" type="datetimeFigureOut">
              <a:rPr lang="en-US" smtClean="0"/>
              <a:t>9/25/20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1913E-4DAF-7A4F-AF11-C69C95E64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241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C1C75-4527-AE44-8B5F-70C171F4D80B}" type="datetimeFigureOut">
              <a:rPr lang="en-US" smtClean="0"/>
              <a:t>9/25/20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1913E-4DAF-7A4F-AF11-C69C95E64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49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C1C75-4527-AE44-8B5F-70C171F4D80B}" type="datetimeFigureOut">
              <a:rPr lang="en-US" smtClean="0"/>
              <a:t>9/25/20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1913E-4DAF-7A4F-AF11-C69C95E64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097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3">
  <p:cSld name="Title and Content 3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/>
          <p:nvPr/>
        </p:nvSpPr>
        <p:spPr>
          <a:xfrm>
            <a:off x="0" y="262443"/>
            <a:ext cx="12192000" cy="1482600"/>
          </a:xfrm>
          <a:prstGeom prst="rect">
            <a:avLst/>
          </a:prstGeom>
          <a:solidFill>
            <a:srgbClr val="8DC4C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6AB7AA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1" name="Google Shape;31;p12"/>
          <p:cNvSpPr/>
          <p:nvPr/>
        </p:nvSpPr>
        <p:spPr>
          <a:xfrm>
            <a:off x="0" y="6356349"/>
            <a:ext cx="12192000" cy="501600"/>
          </a:xfrm>
          <a:prstGeom prst="rect">
            <a:avLst/>
          </a:prstGeom>
          <a:solidFill>
            <a:srgbClr val="EFC03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2" name="Google Shape;32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13344"/>
              </a:buClr>
              <a:buSzPts val="4400"/>
              <a:buFont typeface="Libre Franklin Medium"/>
              <a:buNone/>
              <a:defRPr>
                <a:solidFill>
                  <a:srgbClr val="31334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13344"/>
              </a:buClr>
              <a:buSzPts val="2800"/>
              <a:buChar char="•"/>
              <a:defRPr>
                <a:solidFill>
                  <a:srgbClr val="313344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13344"/>
              </a:buClr>
              <a:buSzPts val="2400"/>
              <a:buChar char="•"/>
              <a:defRPr>
                <a:solidFill>
                  <a:srgbClr val="313344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13344"/>
              </a:buClr>
              <a:buSzPts val="2000"/>
              <a:buChar char="•"/>
              <a:defRPr>
                <a:solidFill>
                  <a:srgbClr val="313344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13344"/>
              </a:buClr>
              <a:buSzPts val="1800"/>
              <a:buChar char="•"/>
              <a:defRPr>
                <a:solidFill>
                  <a:srgbClr val="313344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13344"/>
              </a:buClr>
              <a:buSzPts val="1800"/>
              <a:buChar char="•"/>
              <a:defRPr>
                <a:solidFill>
                  <a:srgbClr val="313344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2"/>
          <p:cNvSpPr/>
          <p:nvPr/>
        </p:nvSpPr>
        <p:spPr>
          <a:xfrm>
            <a:off x="0" y="1"/>
            <a:ext cx="12192000" cy="262500"/>
          </a:xfrm>
          <a:prstGeom prst="rect">
            <a:avLst/>
          </a:prstGeom>
          <a:solidFill>
            <a:srgbClr val="31334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cxnSp>
        <p:nvCxnSpPr>
          <p:cNvPr id="35" name="Google Shape;35;p12"/>
          <p:cNvCxnSpPr/>
          <p:nvPr/>
        </p:nvCxnSpPr>
        <p:spPr>
          <a:xfrm>
            <a:off x="0" y="181760"/>
            <a:ext cx="12192000" cy="0"/>
          </a:xfrm>
          <a:prstGeom prst="straightConnector1">
            <a:avLst/>
          </a:prstGeom>
          <a:noFill/>
          <a:ln w="22225" cap="flat" cmpd="sng">
            <a:solidFill>
              <a:srgbClr val="D8D8D8"/>
            </a:solidFill>
            <a:prstDash val="lgDash"/>
            <a:miter lim="800000"/>
            <a:headEnd type="none" w="sm" len="sm"/>
            <a:tailEnd type="none" w="sm" len="sm"/>
          </a:ln>
        </p:spPr>
      </p:cxnSp>
      <p:pic>
        <p:nvPicPr>
          <p:cNvPr id="36" name="Google Shape;36;p12" descr="A close up of a sign&#10;&#10;Description automatically generated"/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9050302" y="3513846"/>
            <a:ext cx="2969850" cy="2662976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2"/>
          <p:cNvSpPr txBox="1"/>
          <p:nvPr/>
        </p:nvSpPr>
        <p:spPr>
          <a:xfrm>
            <a:off x="127000" y="6396275"/>
            <a:ext cx="3000000" cy="4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©2020 MCAP Alliance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2873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C1C75-4527-AE44-8B5F-70C171F4D80B}" type="datetimeFigureOut">
              <a:rPr lang="en-US" smtClean="0"/>
              <a:t>9/25/20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1913E-4DAF-7A4F-AF11-C69C95E64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54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6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image" Target="../media/image13.jpe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1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cabe.k12oms.org/1524-189991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mcap.gocabe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us02web.zoom.us/webinar/register/WN_6zu1z7iwTECyRIrpAROaWw" TargetMode="External"/><Relationship Id="rId4" Type="http://schemas.openxmlformats.org/officeDocument/2006/relationships/hyperlink" Target="https://docs.google.com/document/d/14CyEijN5ffNfDpTD7apiqxByc5oqBXeVQ1c1FadTTUY/edit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4CyEijN5ffNfDpTD7apiqxByc5oqBXeVQ1c1FadTTUY/edit?usp=shari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cute-pictures.blogspot.com/2010/10/beautiful-flowers-in-sky-background.html" TargetMode="Externa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anana plant in a garden&#10;&#10;Description automatically generated">
            <a:extLst>
              <a:ext uri="{FF2B5EF4-FFF2-40B4-BE49-F238E27FC236}">
                <a16:creationId xmlns:a16="http://schemas.microsoft.com/office/drawing/2014/main" id="{EB3D2C9E-48C1-E140-9C44-F2C3B29B09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961" r="1" b="15538"/>
          <a:stretch/>
        </p:blipFill>
        <p:spPr>
          <a:xfrm>
            <a:off x="5101771" y="10"/>
            <a:ext cx="7094361" cy="6857989"/>
          </a:xfrm>
          <a:prstGeom prst="rect">
            <a:avLst/>
          </a:prstGeom>
        </p:spPr>
      </p:pic>
      <p:sp>
        <p:nvSpPr>
          <p:cNvPr id="20" name="Rectangle 12">
            <a:extLst>
              <a:ext uri="{FF2B5EF4-FFF2-40B4-BE49-F238E27FC236}">
                <a16:creationId xmlns:a16="http://schemas.microsoft.com/office/drawing/2014/main" id="{A34066D6-1B59-4642-A86D-39464CEE9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527208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c 14">
            <a:extLst>
              <a:ext uri="{FF2B5EF4-FFF2-40B4-BE49-F238E27FC236}">
                <a16:creationId xmlns:a16="http://schemas.microsoft.com/office/drawing/2014/main" id="{18E928D9-3091-4385-B979-265D55AD0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03011">
            <a:off x="1718653" y="700861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F48E8B-5752-974B-B999-257D4ACF94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795509"/>
            <a:ext cx="4092525" cy="279860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CABE PROGRAM UPDATES</a:t>
            </a:r>
          </a:p>
        </p:txBody>
      </p:sp>
      <p:sp>
        <p:nvSpPr>
          <p:cNvPr id="24" name="Oval 16">
            <a:extLst>
              <a:ext uri="{FF2B5EF4-FFF2-40B4-BE49-F238E27FC236}">
                <a16:creationId xmlns:a16="http://schemas.microsoft.com/office/drawing/2014/main" id="{7D602432-D774-4CF5-94E8-7D52D0105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1186" y="4626633"/>
            <a:ext cx="491961" cy="49196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A1A640-91C2-A144-870B-2BA7E5EE2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6230" y="4034830"/>
            <a:ext cx="4628621" cy="2292581"/>
          </a:xfrm>
        </p:spPr>
        <p:txBody>
          <a:bodyPr>
            <a:normAutofit fontScale="92500"/>
          </a:bodyPr>
          <a:lstStyle/>
          <a:p>
            <a:r>
              <a:rPr lang="en-US" sz="2200" dirty="0">
                <a:solidFill>
                  <a:srgbClr val="FFFFFF"/>
                </a:solidFill>
              </a:rPr>
              <a:t>September 26, 2020</a:t>
            </a:r>
          </a:p>
          <a:p>
            <a:endParaRPr lang="en-US" sz="2200" dirty="0">
              <a:solidFill>
                <a:srgbClr val="FFFFFF"/>
              </a:solidFill>
            </a:endParaRPr>
          </a:p>
          <a:p>
            <a:r>
              <a:rPr lang="en-US" sz="2200" dirty="0">
                <a:solidFill>
                  <a:srgbClr val="FFFFFF"/>
                </a:solidFill>
              </a:rPr>
              <a:t>PRESENTED BY:</a:t>
            </a:r>
          </a:p>
          <a:p>
            <a:r>
              <a:rPr lang="en-US" sz="2200" dirty="0">
                <a:solidFill>
                  <a:srgbClr val="FFFFFF"/>
                </a:solidFill>
              </a:rPr>
              <a:t>ALMA CASTRO • DELMA CHWILINSKI • JAN GUSTAFSON-COREA • JOSHUA JAUREGUI • NORMA ROCHA • MARIA VILLA</a:t>
            </a:r>
          </a:p>
        </p:txBody>
      </p:sp>
      <p:sp>
        <p:nvSpPr>
          <p:cNvPr id="25" name="Rectangle 18">
            <a:extLst>
              <a:ext uri="{FF2B5EF4-FFF2-40B4-BE49-F238E27FC236}">
                <a16:creationId xmlns:a16="http://schemas.microsoft.com/office/drawing/2014/main" id="{CBF9EBB4-5078-47B2-AAA0-DF4A88D81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27932" y="5011563"/>
            <a:ext cx="731558" cy="731558"/>
          </a:xfrm>
          <a:prstGeom prst="rect">
            <a:avLst/>
          </a:prstGeom>
          <a:noFill/>
          <a:ln w="127000">
            <a:solidFill>
              <a:schemeClr val="accent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3764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9CD2D09-B1BB-4DF5-9E1C-3D21B21E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20431" y="0"/>
            <a:ext cx="6271569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25000">
                <a:schemeClr val="accent4"/>
              </a:gs>
              <a:gs pos="94000">
                <a:schemeClr val="accent2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3355637-BA71-4F63-94C9-E77BF81BDF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75E442-250E-0B4E-A0A4-F1B0C654F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297" y="319148"/>
            <a:ext cx="6088319" cy="1311664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STRATEGIC PLAN 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FOCUS AREAS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0E99D-4FE0-2E4D-A723-E26916EF0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311" y="1993362"/>
            <a:ext cx="5618105" cy="4697369"/>
          </a:xfrm>
        </p:spPr>
        <p:txBody>
          <a:bodyPr anchor="ctr">
            <a:normAutofit/>
          </a:bodyPr>
          <a:lstStyle/>
          <a:p>
            <a:pPr>
              <a:buClr>
                <a:schemeClr val="accent4"/>
              </a:buClr>
              <a:buSzPct val="120000"/>
            </a:pPr>
            <a:r>
              <a:rPr lang="en-US" sz="1800" dirty="0">
                <a:solidFill>
                  <a:schemeClr val="accent5"/>
                </a:solidFill>
              </a:rPr>
              <a:t>FAMILY &amp; COMMUNITY ENGAGEMENT</a:t>
            </a:r>
          </a:p>
          <a:p>
            <a:pPr>
              <a:buClr>
                <a:schemeClr val="accent4"/>
              </a:buClr>
              <a:buSzPct val="120000"/>
            </a:pPr>
            <a:r>
              <a:rPr lang="en-US" sz="1800" dirty="0">
                <a:solidFill>
                  <a:schemeClr val="accent5"/>
                </a:solidFill>
              </a:rPr>
              <a:t>PROFESSIONAL LEARNING/CONFERENCES</a:t>
            </a:r>
          </a:p>
          <a:p>
            <a:pPr>
              <a:buClr>
                <a:schemeClr val="accent4"/>
              </a:buClr>
              <a:buSzPct val="120000"/>
            </a:pPr>
            <a:r>
              <a:rPr lang="en-US" sz="1800" dirty="0">
                <a:solidFill>
                  <a:schemeClr val="accent5"/>
                </a:solidFill>
              </a:rPr>
              <a:t>PROFESSIONAL LEARNING/PROFESSIONAL DEVELOPMENT</a:t>
            </a:r>
          </a:p>
          <a:p>
            <a:pPr>
              <a:buClr>
                <a:schemeClr val="accent4"/>
              </a:buClr>
              <a:buSzPct val="120000"/>
            </a:pPr>
            <a:r>
              <a:rPr lang="en-US" sz="1800" dirty="0">
                <a:solidFill>
                  <a:schemeClr val="accent5"/>
                </a:solidFill>
              </a:rPr>
              <a:t>MEMBERSHIP</a:t>
            </a:r>
          </a:p>
          <a:p>
            <a:pPr>
              <a:buClr>
                <a:schemeClr val="accent4"/>
              </a:buClr>
              <a:buSzPct val="120000"/>
            </a:pPr>
            <a:r>
              <a:rPr lang="en-US" sz="1800" dirty="0">
                <a:solidFill>
                  <a:schemeClr val="accent5"/>
                </a:solidFill>
              </a:rPr>
              <a:t>WEB &amp; PRINT COMMUNICATIONS</a:t>
            </a:r>
          </a:p>
          <a:p>
            <a:pPr>
              <a:buClr>
                <a:schemeClr val="accent4"/>
              </a:buClr>
              <a:buSzPct val="120000"/>
            </a:pPr>
            <a:r>
              <a:rPr lang="en-US" sz="1800" dirty="0">
                <a:solidFill>
                  <a:schemeClr val="accent5"/>
                </a:solidFill>
              </a:rPr>
              <a:t>ADVOCACY</a:t>
            </a:r>
          </a:p>
          <a:p>
            <a:pPr>
              <a:buClr>
                <a:schemeClr val="accent4"/>
              </a:buClr>
              <a:buSzPct val="120000"/>
            </a:pPr>
            <a:r>
              <a:rPr lang="en-US" sz="1800" dirty="0">
                <a:solidFill>
                  <a:schemeClr val="accent5"/>
                </a:solidFill>
              </a:rPr>
              <a:t>BUDGET &amp; FUND DEVELOPMENT</a:t>
            </a:r>
          </a:p>
          <a:p>
            <a:pPr>
              <a:buClr>
                <a:schemeClr val="accent4"/>
              </a:buClr>
              <a:buSzPct val="120000"/>
            </a:pPr>
            <a:endParaRPr lang="en-US" sz="1800" dirty="0">
              <a:solidFill>
                <a:schemeClr val="accent5"/>
              </a:solidFill>
            </a:endParaRPr>
          </a:p>
          <a:p>
            <a:pPr>
              <a:buClr>
                <a:schemeClr val="accent4"/>
              </a:buClr>
              <a:buSzPct val="120000"/>
            </a:pPr>
            <a:r>
              <a:rPr lang="en-US" sz="1800" i="1" dirty="0">
                <a:solidFill>
                  <a:schemeClr val="accent5"/>
                </a:solidFill>
              </a:rPr>
              <a:t>COMMUNICATIONS &amp; PUBLIC RELATIONS</a:t>
            </a:r>
          </a:p>
          <a:p>
            <a:pPr>
              <a:buClr>
                <a:schemeClr val="accent4"/>
              </a:buClr>
              <a:buSzPct val="120000"/>
            </a:pPr>
            <a:r>
              <a:rPr lang="en-US" sz="1800" i="1" dirty="0">
                <a:solidFill>
                  <a:schemeClr val="accent5"/>
                </a:solidFill>
              </a:rPr>
              <a:t>MULTILINGUAL EXCELLENCE</a:t>
            </a:r>
          </a:p>
          <a:p>
            <a:pPr>
              <a:buClr>
                <a:schemeClr val="accent4"/>
              </a:buClr>
              <a:buSzPct val="120000"/>
            </a:pPr>
            <a:r>
              <a:rPr lang="en-US" sz="1800" i="1" dirty="0">
                <a:solidFill>
                  <a:schemeClr val="accent5"/>
                </a:solidFill>
              </a:rPr>
              <a:t>RESEARCH &amp; POLICY BRIEF DEVELOPMENT</a:t>
            </a:r>
          </a:p>
          <a:p>
            <a:endParaRPr lang="en-US" sz="1800" dirty="0">
              <a:solidFill>
                <a:srgbClr val="000000"/>
              </a:solidFill>
            </a:endParaRPr>
          </a:p>
          <a:p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14" name="Freeform 49">
            <a:extLst>
              <a:ext uri="{FF2B5EF4-FFF2-40B4-BE49-F238E27FC236}">
                <a16:creationId xmlns:a16="http://schemas.microsoft.com/office/drawing/2014/main" id="{967C29FE-FD32-4AFB-AD20-DBDF5864B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13915" y="590635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4"/>
                </a:gs>
                <a:gs pos="23000">
                  <a:schemeClr val="accent4"/>
                </a:gs>
                <a:gs pos="83000">
                  <a:schemeClr val="accent2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4D539236-4F0A-DB41-854A-4C027422A9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14" r="3" b="7006"/>
          <a:stretch/>
        </p:blipFill>
        <p:spPr>
          <a:xfrm>
            <a:off x="6893318" y="770037"/>
            <a:ext cx="5298683" cy="6097438"/>
          </a:xfrm>
          <a:custGeom>
            <a:avLst/>
            <a:gdLst/>
            <a:ahLst/>
            <a:cxnLst/>
            <a:rect l="l" t="t" r="r" b="b"/>
            <a:pathLst>
              <a:path w="5298683" h="6097438">
                <a:moveTo>
                  <a:pt x="3120528" y="0"/>
                </a:moveTo>
                <a:cubicBezTo>
                  <a:pt x="3874524" y="0"/>
                  <a:pt x="4566062" y="267415"/>
                  <a:pt x="5105473" y="712577"/>
                </a:cubicBezTo>
                <a:lnTo>
                  <a:pt x="5298683" y="888178"/>
                </a:lnTo>
                <a:lnTo>
                  <a:pt x="5298683" y="5352876"/>
                </a:lnTo>
                <a:lnTo>
                  <a:pt x="5105473" y="5528477"/>
                </a:lnTo>
                <a:cubicBezTo>
                  <a:pt x="4874296" y="5719261"/>
                  <a:pt x="4615179" y="5877397"/>
                  <a:pt x="4335177" y="5995828"/>
                </a:cubicBezTo>
                <a:lnTo>
                  <a:pt x="4057556" y="6097438"/>
                </a:lnTo>
                <a:lnTo>
                  <a:pt x="2183499" y="6097438"/>
                </a:lnTo>
                <a:lnTo>
                  <a:pt x="1905878" y="5995828"/>
                </a:lnTo>
                <a:cubicBezTo>
                  <a:pt x="785873" y="5522106"/>
                  <a:pt x="0" y="4413092"/>
                  <a:pt x="0" y="3120527"/>
                </a:cubicBezTo>
                <a:cubicBezTo>
                  <a:pt x="0" y="1397108"/>
                  <a:pt x="1397108" y="0"/>
                  <a:pt x="312052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39451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434194B-EB56-4062-98C6-CB72F287E3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22124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3746DB1-35A8-422F-9955-4F8E75DBB0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Freeform 57">
            <a:extLst>
              <a:ext uri="{FF2B5EF4-FFF2-40B4-BE49-F238E27FC236}">
                <a16:creationId xmlns:a16="http://schemas.microsoft.com/office/drawing/2014/main" id="{B817D9AD-5E85-4E85-AC3E-43E24FA91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580219"/>
            <a:ext cx="4383459" cy="5287256"/>
          </a:xfrm>
          <a:custGeom>
            <a:avLst/>
            <a:gdLst>
              <a:gd name="connsiteX0" fmla="*/ 1504462 w 4383459"/>
              <a:gd name="connsiteY0" fmla="*/ 0 h 5287256"/>
              <a:gd name="connsiteX1" fmla="*/ 4383459 w 4383459"/>
              <a:gd name="connsiteY1" fmla="*/ 2878997 h 5287256"/>
              <a:gd name="connsiteX2" fmla="*/ 3114137 w 4383459"/>
              <a:gd name="connsiteY2" fmla="*/ 5266307 h 5287256"/>
              <a:gd name="connsiteX3" fmla="*/ 3079653 w 4383459"/>
              <a:gd name="connsiteY3" fmla="*/ 5287256 h 5287256"/>
              <a:gd name="connsiteX4" fmla="*/ 0 w 4383459"/>
              <a:gd name="connsiteY4" fmla="*/ 5287256 h 5287256"/>
              <a:gd name="connsiteX5" fmla="*/ 0 w 4383459"/>
              <a:gd name="connsiteY5" fmla="*/ 427769 h 5287256"/>
              <a:gd name="connsiteX6" fmla="*/ 132161 w 4383459"/>
              <a:gd name="connsiteY6" fmla="*/ 347480 h 5287256"/>
              <a:gd name="connsiteX7" fmla="*/ 1504462 w 4383459"/>
              <a:gd name="connsiteY7" fmla="*/ 0 h 5287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83459" h="5287256">
                <a:moveTo>
                  <a:pt x="1504462" y="0"/>
                </a:moveTo>
                <a:cubicBezTo>
                  <a:pt x="3094488" y="0"/>
                  <a:pt x="4383459" y="1288971"/>
                  <a:pt x="4383459" y="2878997"/>
                </a:cubicBezTo>
                <a:cubicBezTo>
                  <a:pt x="4383459" y="3872763"/>
                  <a:pt x="3879955" y="4748930"/>
                  <a:pt x="3114137" y="5266307"/>
                </a:cubicBezTo>
                <a:lnTo>
                  <a:pt x="3079653" y="5287256"/>
                </a:lnTo>
                <a:lnTo>
                  <a:pt x="0" y="5287256"/>
                </a:lnTo>
                <a:lnTo>
                  <a:pt x="0" y="427769"/>
                </a:lnTo>
                <a:lnTo>
                  <a:pt x="132161" y="347480"/>
                </a:lnTo>
                <a:cubicBezTo>
                  <a:pt x="540096" y="125876"/>
                  <a:pt x="1007579" y="0"/>
                  <a:pt x="1504462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2"/>
                </a:gs>
                <a:gs pos="23000">
                  <a:schemeClr val="accent2"/>
                </a:gs>
                <a:gs pos="83000">
                  <a:schemeClr val="accent1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0810290-E788-4DE3-B716-DBE58CC6A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2946" y="0"/>
            <a:ext cx="4185112" cy="3170097"/>
          </a:xfrm>
          <a:custGeom>
            <a:avLst/>
            <a:gdLst>
              <a:gd name="connsiteX0" fmla="*/ 301225 w 4185112"/>
              <a:gd name="connsiteY0" fmla="*/ 0 h 3170097"/>
              <a:gd name="connsiteX1" fmla="*/ 3883887 w 4185112"/>
              <a:gd name="connsiteY1" fmla="*/ 0 h 3170097"/>
              <a:gd name="connsiteX2" fmla="*/ 3932552 w 4185112"/>
              <a:gd name="connsiteY2" fmla="*/ 80105 h 3170097"/>
              <a:gd name="connsiteX3" fmla="*/ 4185112 w 4185112"/>
              <a:gd name="connsiteY3" fmla="*/ 1077541 h 3170097"/>
              <a:gd name="connsiteX4" fmla="*/ 2092556 w 4185112"/>
              <a:gd name="connsiteY4" fmla="*/ 3170097 h 3170097"/>
              <a:gd name="connsiteX5" fmla="*/ 0 w 4185112"/>
              <a:gd name="connsiteY5" fmla="*/ 1077541 h 3170097"/>
              <a:gd name="connsiteX6" fmla="*/ 252561 w 4185112"/>
              <a:gd name="connsiteY6" fmla="*/ 80105 h 31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85112" h="3170097">
                <a:moveTo>
                  <a:pt x="301225" y="0"/>
                </a:moveTo>
                <a:lnTo>
                  <a:pt x="3883887" y="0"/>
                </a:lnTo>
                <a:lnTo>
                  <a:pt x="3932552" y="80105"/>
                </a:lnTo>
                <a:cubicBezTo>
                  <a:pt x="4093621" y="376606"/>
                  <a:pt x="4185112" y="716389"/>
                  <a:pt x="4185112" y="1077541"/>
                </a:cubicBezTo>
                <a:cubicBezTo>
                  <a:pt x="4185112" y="2233228"/>
                  <a:pt x="3248243" y="3170097"/>
                  <a:pt x="2092556" y="3170097"/>
                </a:cubicBezTo>
                <a:cubicBezTo>
                  <a:pt x="936869" y="3170097"/>
                  <a:pt x="0" y="2233228"/>
                  <a:pt x="0" y="1077541"/>
                </a:cubicBezTo>
                <a:cubicBezTo>
                  <a:pt x="0" y="716389"/>
                  <a:pt x="91491" y="376606"/>
                  <a:pt x="252561" y="80105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2"/>
                </a:gs>
                <a:gs pos="23000">
                  <a:schemeClr val="accent2"/>
                </a:gs>
                <a:gs pos="83000">
                  <a:schemeClr val="accent1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2B27B3E5-830C-664A-85B6-3AAF14D96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8595" y="638881"/>
            <a:ext cx="2754249" cy="1246297"/>
          </a:xfrm>
          <a:prstGeom prst="rect">
            <a:avLst/>
          </a:prstGeom>
        </p:spPr>
      </p:pic>
      <p:pic>
        <p:nvPicPr>
          <p:cNvPr id="15" name="Graphic 14" descr="Internet">
            <a:extLst>
              <a:ext uri="{FF2B5EF4-FFF2-40B4-BE49-F238E27FC236}">
                <a16:creationId xmlns:a16="http://schemas.microsoft.com/office/drawing/2014/main" id="{2C7D8357-A81E-874A-854B-B76ABFD322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5837" y="2496622"/>
            <a:ext cx="3137680" cy="313768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21" name="Title 3">
            <a:extLst>
              <a:ext uri="{FF2B5EF4-FFF2-40B4-BE49-F238E27FC236}">
                <a16:creationId xmlns:a16="http://schemas.microsoft.com/office/drawing/2014/main" id="{12FB43F2-B516-D04E-97EB-4DFC37F5F1B5}"/>
              </a:ext>
            </a:extLst>
          </p:cNvPr>
          <p:cNvSpPr txBox="1">
            <a:spLocks/>
          </p:cNvSpPr>
          <p:nvPr/>
        </p:nvSpPr>
        <p:spPr>
          <a:xfrm>
            <a:off x="6096000" y="4267832"/>
            <a:ext cx="5755530" cy="184340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b="1" dirty="0">
                <a:solidFill>
                  <a:srgbClr val="0070C0"/>
                </a:solidFill>
              </a:rPr>
              <a:t>WEB &amp; PRINT COMMUNICATIONS</a:t>
            </a:r>
            <a:br>
              <a:rPr lang="en-US" sz="2800" dirty="0">
                <a:solidFill>
                  <a:srgbClr val="000000"/>
                </a:solidFill>
              </a:rPr>
            </a:b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22" name="Subtitle 4">
            <a:extLst>
              <a:ext uri="{FF2B5EF4-FFF2-40B4-BE49-F238E27FC236}">
                <a16:creationId xmlns:a16="http://schemas.microsoft.com/office/drawing/2014/main" id="{14F6173C-0EEC-1846-B66C-950627BBD904}"/>
              </a:ext>
            </a:extLst>
          </p:cNvPr>
          <p:cNvSpPr txBox="1">
            <a:spLocks/>
          </p:cNvSpPr>
          <p:nvPr/>
        </p:nvSpPr>
        <p:spPr>
          <a:xfrm>
            <a:off x="6904015" y="3466784"/>
            <a:ext cx="4805691" cy="8388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800" b="1" dirty="0">
                <a:solidFill>
                  <a:srgbClr val="00B050"/>
                </a:solidFill>
              </a:rPr>
              <a:t>ITCD—NORMA ROCHA</a:t>
            </a:r>
          </a:p>
        </p:txBody>
      </p:sp>
    </p:spTree>
    <p:extLst>
      <p:ext uri="{BB962C8B-B14F-4D97-AF65-F5344CB8AC3E}">
        <p14:creationId xmlns:p14="http://schemas.microsoft.com/office/powerpoint/2010/main" val="2418577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s://attachments.office.net/owa/norma%40gocabe.org/service.svc/s/GetAttachmentThumbnail?id=AQMkAGU3MmVjNDcyLTBiMmEtNDJiMS05MzdhLTZmMDc1YzY1NmFkYgBGAAADJZWYn5pI6kSvw9JGm7abFQcA27U%2FzJe910yrQUTPiwsefAAAAgEMAAAAnYFTIhho%2B0%2BIxqP6VMRPKAADRPwLQAAAAAESABAAPIQmAljt8ku2VzK5ghJQCA%3D%3D&amp;thumbnailType=2&amp;owa=outlook.office.com&amp;scriptVer=20200914002.07&amp;X-OWA-CANARY=hcods-g_x0Ggn7UTE75rEGC_PPcXYNgYaVJMU6UQ2fMRPrXzLqdPDaHNVvlO3BOxrfaV2V0oWgw.&amp;token=eyJhbGciOiJSUzI1NiIsImtpZCI6IjU2MzU4ODUyMzRCOTI1MkRERTAwNTc2NkQ5RDlGMjc2NTY1RjYzRTIiLCJ0eXAiOiJKV1QiLCJ4NXQiOiJWaldJVWpTNUpTM2VBRmRtMmRueWRsWmZZLUkifQ.eyJvcmlnaW4iOiJodHRwczovL291dGxvb2sub2ZmaWNlLmNvbSIsInVjIjoiYWZiZTM2NDYyMTlmNDIzYTgzNTBhNTVmNWRjNTM4ODAiLCJzaWduaW5fc3RhdGUiOiJbXCJrbXNpXCJdIiwidmVyIjoiRXhjaGFuZ2UuQ2FsbGJhY2suVjEiLCJhcHBjdHhzZW5kZXIiOiJPd2FEb3dubG9hZEAzMDNiMmVmZS1hNGFjLTQzOTItOGRmYy1hYWUzNDUxOWExMTEiLCJpc3NyaW5nIjoiV1ciLCJhcHBjdHgiOiJ7XCJtc2V4Y2hwcm90XCI6XCJvd2FcIixcInByaW1hcnlzaWRcIjpcIlMtMS01LTIxLTIwNTAzMzQ5MTAtMzUwNTA1OTcwLTQwNDg2NzM3MDItNjgwMzcwXCIsXCJwdWlkXCI6XCIxMTUzOTA2NjYwNzc3MTg2MzMwXCIsXCJvaWRcIjpcIjUzODBjNDYyLTU5ZTctNDliMC1iMDY4LTFkYzk5MThkZDljMFwiLFwic2NvcGVcIjpcIk93YURvd25sb2FkXCJ9IiwibmJmIjoxNjAwOTAzNTE4LCJleHAiOjE2MDA5MDQxMTgsImlzcyI6IjAwMDAwMDAyLTAwMDAtMGZmMS1jZTAwLTAwMDAwMDAwMDAwMEAzMDNiMmVmZS1hNGFjLTQzOTItOGRmYy1hYWUzNDUxOWExMTEiLCJhdWQiOiIwMDAwMDAwMi0wMDAwLTBmZjEtY2UwMC0wMDAwMDAwMDAwMDAvYXR0YWNobWVudHMub2ZmaWNlLm5ldEAzMDNiMmVmZS1hNGFjLTQzOTItOGRmYy1hYWUzNDUxOWExMTEiLCJoYXBwIjoib3dhIn0.GayH6pdU3Q1Ns54XLoML-Ri5LFMjW6ldeUrGhBY3rh681vGmzWNoUhTCMmm3LnMu60OW1Iw3iSR_QuX5PLKdgxZll96qVaUbyZvT7iq_ssAPGZvrjbSjseQ22vFFZVzGCakvdpsvWfELrOrmYydc3m5upHYRTjR0B-4DdNtPJkQfMV_Qx_WGHbaUI5I6Ef7S_B1UDH4vaMrxvDzlBB-gVYoz1AOtmdnyxsB8nWOaKGbZj1wjRfcqslVuIEwRIstzo7846TduAzswsdGcXTWiBi1gOHxwXsrU3xL6vDbm3uN7mWHY4F380jmH3_h_vc0_8b2G7MES_HUuhotb7G1aDA&amp;animation=true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11710" y="4569231"/>
            <a:ext cx="2288769" cy="2288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https://attachments.office.net/owa/norma%40gocabe.org/service.svc/s/GetAttachmentThumbnail?id=AQMkAGU3MmVjNDcyLTBiMmEtNDJiMS05MzdhLTZmMDc1YzY1NmFkYgBGAAADJZWYn5pI6kSvw9JGm7abFQcA27U%2FzJe910yrQUTPiwsefAAAAgEMAAAAnYFTIhho%2B0%2BIxqP6VMRPKAADRfJlxwAAAAESABAAaBxzAVQl80KFwGfn%2FgRqBQ%3D%3D&amp;thumbnailType=2&amp;owa=outlook.office.com&amp;scriptVer=20200914002.07&amp;X-OWA-CANARY=OwatbYeJpkuIacSFF9Aa1YCJGdgBYNgYfodOG1bj0Z15vda-h4zyxqM4F_j4L_2VvZaaL7W7qyg.&amp;token=eyJhbGciOiJSUzI1NiIsImtpZCI6IjU2MzU4ODUyMzRCOTI1MkRERTAwNTc2NkQ5RDlGMjc2NTY1RjYzRTIiLCJ0eXAiOiJKV1QiLCJ4NXQiOiJWaldJVWpTNUpTM2VBRmRtMmRueWRsWmZZLUkifQ.eyJvcmlnaW4iOiJodHRwczovL291dGxvb2sub2ZmaWNlLmNvbSIsInVjIjoiYWZiZTM2NDYyMTlmNDIzYTgzNTBhNTVmNWRjNTM4ODAiLCJzaWduaW5fc3RhdGUiOiJbXCJrbXNpXCJdIiwidmVyIjoiRXhjaGFuZ2UuQ2FsbGJhY2suVjEiLCJhcHBjdHhzZW5kZXIiOiJPd2FEb3dubG9hZEAzMDNiMmVmZS1hNGFjLTQzOTItOGRmYy1hYWUzNDUxOWExMTEiLCJpc3NyaW5nIjoiV1ciLCJhcHBjdHgiOiJ7XCJtc2V4Y2hwcm90XCI6XCJvd2FcIixcInByaW1hcnlzaWRcIjpcIlMtMS01LTIxLTIwNTAzMzQ5MTAtMzUwNTA1OTcwLTQwNDg2NzM3MDItNjgwMzcwXCIsXCJwdWlkXCI6XCIxMTUzOTA2NjYwNzc3MTg2MzMwXCIsXCJvaWRcIjpcIjUzODBjNDYyLTU5ZTctNDliMC1iMDY4LTFkYzk5MThkZDljMFwiLFwic2NvcGVcIjpcIk93YURvd25sb2FkXCJ9IiwibmJmIjoxNjAwODkzOTAzLCJleHAiOjE2MDA4OTQ1MDMsImlzcyI6IjAwMDAwMDAyLTAwMDAtMGZmMS1jZTAwLTAwMDAwMDAwMDAwMEAzMDNiMmVmZS1hNGFjLTQzOTItOGRmYy1hYWUzNDUxOWExMTEiLCJhdWQiOiIwMDAwMDAwMi0wMDAwLTBmZjEtY2UwMC0wMDAwMDAwMDAwMDAvYXR0YWNobWVudHMub2ZmaWNlLm5ldEAzMDNiMmVmZS1hNGFjLTQzOTItOGRmYy1hYWUzNDUxOWExMTEiLCJoYXBwIjoib3dhIn0.BV0YSiTzq2mI1NUV5vO16bdiMT9HVNzrWHjB7sCYih0-RcQGz8AGtX5UatbGVfprbIRnEdyNGQ8SAW4tnDeNbJoPYxnjrITMH3uC2CNj0PNJlfqC7pnH5hLFZbN_HnRcdrME3w667cSpkqhWgfo161T2acB1oz5xV_geP2yj8cFsFIp11FUvZMrZU1Pb5OcUlIsH_M2kX7nd8xbhzoBgy9ANLOL8eoP0-gT3IPTec-kQgrc_mK_NANTH0ZYTIanqESD8DtxH95ReEuvi8ZUqXpNGLMeh90RktmpoZ338ti8Ysz7Xc7vEzzcRUVPm7_DoXlJ4rwRBJnKdL51wliwN8A&amp;animation=tr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37" y="432699"/>
            <a:ext cx="12192000" cy="8556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chemeClr val="accent2"/>
                </a:solidFill>
              </a:rPr>
              <a:t>CABE’S Information Technology &amp; Creative Design Department</a:t>
            </a:r>
          </a:p>
        </p:txBody>
      </p:sp>
      <p:pic>
        <p:nvPicPr>
          <p:cNvPr id="2050" name="Picture 2" descr="armina-Ramirez_NEW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93326" y="1404225"/>
            <a:ext cx="1062244" cy="1062244"/>
          </a:xfrm>
          <a:prstGeom prst="rect">
            <a:avLst/>
          </a:prstGeom>
          <a:noFill/>
          <a:ln w="5715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868629" y="1350694"/>
            <a:ext cx="32307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latin typeface="Myriad Pro" charset="0"/>
                <a:ea typeface="Myriad Pro" charset="0"/>
                <a:cs typeface="Myriad Pro" charset="0"/>
              </a:rPr>
              <a:t>Karmina Ramirez is now part </a:t>
            </a:r>
          </a:p>
          <a:p>
            <a:pPr algn="r"/>
            <a:r>
              <a:rPr lang="en-US" b="1" dirty="0">
                <a:latin typeface="Myriad Pro" charset="0"/>
                <a:ea typeface="Myriad Pro" charset="0"/>
                <a:cs typeface="Myriad Pro" charset="0"/>
              </a:rPr>
              <a:t>of the ITCD Department</a:t>
            </a:r>
            <a:br>
              <a:rPr lang="en-US" b="1" dirty="0">
                <a:latin typeface="Myriad Pro" charset="0"/>
                <a:ea typeface="Myriad Pro" charset="0"/>
                <a:cs typeface="Myriad Pro" charset="0"/>
              </a:rPr>
            </a:br>
            <a:r>
              <a:rPr lang="en-US" dirty="0"/>
              <a:t>Karmina Ramirez, </a:t>
            </a:r>
          </a:p>
          <a:p>
            <a:pPr algn="r"/>
            <a:r>
              <a:rPr lang="en-US" dirty="0"/>
              <a:t>Digital Media &amp; IT Assistant</a:t>
            </a:r>
          </a:p>
        </p:txBody>
      </p:sp>
      <p:pic>
        <p:nvPicPr>
          <p:cNvPr id="9" name="Picture 4" descr="s Zoom HIPAA Compliant for Video Conference? | Compliancy Group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302" t="6789" r="19313" b="11057"/>
          <a:stretch/>
        </p:blipFill>
        <p:spPr bwMode="auto">
          <a:xfrm>
            <a:off x="248092" y="4512237"/>
            <a:ext cx="1552354" cy="189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800447" y="4597297"/>
            <a:ext cx="4479850" cy="189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Myriad Pro" charset="0"/>
                <a:ea typeface="Myriad Pro" charset="0"/>
                <a:cs typeface="Myriad Pro" charset="0"/>
              </a:rPr>
              <a:t>CABE Now Has 11 Zoom Accounts!</a:t>
            </a:r>
          </a:p>
          <a:p>
            <a:r>
              <a:rPr lang="en-US" sz="1800" dirty="0"/>
              <a:t>We now have 11 Zoom accounts to carry out CABE work! We have developed protocol to share these accounts as a team and calendar events for webinars that support up to 100 participants and Large Meetings that support up to 500 participants.</a:t>
            </a:r>
          </a:p>
        </p:txBody>
      </p:sp>
      <p:sp>
        <p:nvSpPr>
          <p:cNvPr id="6" name="Rectangle 5"/>
          <p:cNvSpPr/>
          <p:nvPr/>
        </p:nvSpPr>
        <p:spPr>
          <a:xfrm>
            <a:off x="248092" y="1821565"/>
            <a:ext cx="6096000" cy="2308324"/>
          </a:xfrm>
          <a:prstGeom prst="rect">
            <a:avLst/>
          </a:prstGeom>
          <a:solidFill>
            <a:schemeClr val="bg2"/>
          </a:solidFill>
        </p:spPr>
        <p:txBody>
          <a:bodyPr wrap="square" numCol="1">
            <a:spAutoFit/>
          </a:bodyPr>
          <a:lstStyle/>
          <a:p>
            <a:r>
              <a:rPr lang="en-US" b="1" dirty="0">
                <a:latin typeface="Myriad Pro" charset="0"/>
                <a:ea typeface="Myriad Pro" charset="0"/>
                <a:cs typeface="Myriad Pro" charset="0"/>
              </a:rPr>
              <a:t>CABE is BLOWING UP on Social Media!</a:t>
            </a:r>
          </a:p>
          <a:p>
            <a:r>
              <a:rPr lang="en-US" dirty="0"/>
              <a:t>CABE is constantly sharing news on social media via various platforms! Our following grows each day and our popularity shows!</a:t>
            </a:r>
            <a:endParaRPr lang="en-US" b="1" dirty="0">
              <a:latin typeface="Myriad Pro" charset="0"/>
              <a:ea typeface="Myriad Pro" charset="0"/>
              <a:cs typeface="Myriad Pro" charset="0"/>
            </a:endParaRPr>
          </a:p>
          <a:p>
            <a:r>
              <a:rPr lang="en-US" b="1" dirty="0">
                <a:solidFill>
                  <a:schemeClr val="accent2"/>
                </a:solidFill>
              </a:rPr>
              <a:t>CABE Facebook | MCAP Facebook | CABE Instagram |  CABE Twitter | CABE LinkedIn | FB Resource Group | Email Blasts | CABE Website | MCaP Website | Resources Website | Online Community | 2021 Website</a:t>
            </a:r>
          </a:p>
        </p:txBody>
      </p:sp>
      <p:sp>
        <p:nvSpPr>
          <p:cNvPr id="7" name="Rectangle 6"/>
          <p:cNvSpPr/>
          <p:nvPr/>
        </p:nvSpPr>
        <p:spPr>
          <a:xfrm>
            <a:off x="6634714" y="2920888"/>
            <a:ext cx="5302103" cy="2585323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b="1" dirty="0">
                <a:latin typeface="Myriad Pro" charset="0"/>
                <a:ea typeface="Myriad Pro" charset="0"/>
                <a:cs typeface="Myriad Pro" charset="0"/>
              </a:rPr>
              <a:t>Online/Virtual Growth!</a:t>
            </a:r>
          </a:p>
          <a:p>
            <a:r>
              <a:rPr lang="en-US" dirty="0"/>
              <a:t>The CABE Team has adapted to these changing times to bring our usual events, plus MORE, to those who serve English Learners and their families by receiving training in Zoom.</a:t>
            </a:r>
          </a:p>
          <a:p>
            <a:r>
              <a:rPr lang="en-US" b="1" dirty="0">
                <a:solidFill>
                  <a:schemeClr val="accent2"/>
                </a:solidFill>
              </a:rPr>
              <a:t>P2I Contract Work | PDS Contract Work | PDS Back to Schools | MCaP Webinars | Committee/Board Mtgs | P2I Cafecito | PDS Teacher Strategies | Executive Mtgs  | Summer DLI | CABE 2020 Virtual | CABE 2021</a:t>
            </a:r>
          </a:p>
        </p:txBody>
      </p:sp>
    </p:spTree>
    <p:extLst>
      <p:ext uri="{BB962C8B-B14F-4D97-AF65-F5344CB8AC3E}">
        <p14:creationId xmlns:p14="http://schemas.microsoft.com/office/powerpoint/2010/main" val="2118367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680E1E4-7403-6C46-B6CE-05803B904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23" y="4751597"/>
            <a:ext cx="3438646" cy="1925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9074" y="2440774"/>
            <a:ext cx="3331024" cy="23513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93733"/>
            <a:ext cx="12192000" cy="1135063"/>
          </a:xfrm>
        </p:spPr>
        <p:txBody>
          <a:bodyPr>
            <a:normAutofit/>
          </a:bodyPr>
          <a:lstStyle/>
          <a:p>
            <a:pPr algn="r"/>
            <a:r>
              <a:rPr lang="en-US" sz="3200" b="1" dirty="0">
                <a:latin typeface="Myriad Pro" charset="0"/>
                <a:ea typeface="Myriad Pro" charset="0"/>
                <a:cs typeface="Myriad Pro" charset="0"/>
              </a:rPr>
              <a:t>CABE’s Branding &amp; Visual Identity is #CABESTRONG!</a:t>
            </a:r>
            <a:br>
              <a:rPr lang="en-US" dirty="0"/>
            </a:b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97980" y="601345"/>
            <a:ext cx="11682413" cy="2189163"/>
          </a:xfrm>
        </p:spPr>
        <p:txBody>
          <a:bodyPr>
            <a:normAutofit/>
          </a:bodyPr>
          <a:lstStyle/>
          <a:p>
            <a:pPr algn="ctr"/>
            <a:endParaRPr lang="en-US" dirty="0"/>
          </a:p>
          <a:p>
            <a:pPr marL="0" indent="0" algn="ctr">
              <a:buNone/>
            </a:pPr>
            <a:r>
              <a:rPr lang="en-US" sz="2400" dirty="0"/>
              <a:t>The ITCD Team is working hard to deliver products that are in line with the CABE brand. From brochures, graphics, flyers, announcements and websites </a:t>
            </a:r>
            <a:r>
              <a:rPr lang="mr-IN" sz="2400" dirty="0"/>
              <a:t>–</a:t>
            </a:r>
            <a:r>
              <a:rPr lang="en-US" sz="2400" dirty="0"/>
              <a:t> we strive to convey CABE’s message of equity and multiculturalism in a visual way!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6598" y="2790508"/>
            <a:ext cx="2767647" cy="15448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9336" y="5078474"/>
            <a:ext cx="2222500" cy="1689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7800" y="3860800"/>
            <a:ext cx="25400" cy="25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0098" y="3944389"/>
            <a:ext cx="2129238" cy="16383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535" y="2679636"/>
            <a:ext cx="1880069" cy="16637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8178" y="4553518"/>
            <a:ext cx="1754333" cy="22733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980" y="4460432"/>
            <a:ext cx="1687257" cy="22287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1462" y="4553518"/>
            <a:ext cx="1286729" cy="203925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894768" y="4697704"/>
            <a:ext cx="1440084" cy="8155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91" y="2565854"/>
            <a:ext cx="2267228" cy="18328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6931" y="4391968"/>
            <a:ext cx="1025835" cy="25010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4225" y="2674499"/>
            <a:ext cx="2116104" cy="237260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4937" y="2982458"/>
            <a:ext cx="1647127" cy="197592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8375" y="5903893"/>
            <a:ext cx="1046085" cy="965009"/>
          </a:xfrm>
          <a:prstGeom prst="rect">
            <a:avLst/>
          </a:prstGeom>
        </p:spPr>
      </p:pic>
      <p:pic>
        <p:nvPicPr>
          <p:cNvPr id="22" name="Picture 21" descr="Icon&#10;&#10;Description automatically generated">
            <a:extLst>
              <a:ext uri="{FF2B5EF4-FFF2-40B4-BE49-F238E27FC236}">
                <a16:creationId xmlns:a16="http://schemas.microsoft.com/office/drawing/2014/main" id="{4176D917-C370-7448-AF09-BF25EDF1F54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46923" y="401431"/>
            <a:ext cx="1438314" cy="65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974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434194B-EB56-4062-98C6-CB72F287E3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22124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3746DB1-35A8-422F-9955-4F8E75DBB0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Freeform 57">
            <a:extLst>
              <a:ext uri="{FF2B5EF4-FFF2-40B4-BE49-F238E27FC236}">
                <a16:creationId xmlns:a16="http://schemas.microsoft.com/office/drawing/2014/main" id="{B817D9AD-5E85-4E85-AC3E-43E24FA91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580219"/>
            <a:ext cx="4383459" cy="5287256"/>
          </a:xfrm>
          <a:custGeom>
            <a:avLst/>
            <a:gdLst>
              <a:gd name="connsiteX0" fmla="*/ 1504462 w 4383459"/>
              <a:gd name="connsiteY0" fmla="*/ 0 h 5287256"/>
              <a:gd name="connsiteX1" fmla="*/ 4383459 w 4383459"/>
              <a:gd name="connsiteY1" fmla="*/ 2878997 h 5287256"/>
              <a:gd name="connsiteX2" fmla="*/ 3114137 w 4383459"/>
              <a:gd name="connsiteY2" fmla="*/ 5266307 h 5287256"/>
              <a:gd name="connsiteX3" fmla="*/ 3079653 w 4383459"/>
              <a:gd name="connsiteY3" fmla="*/ 5287256 h 5287256"/>
              <a:gd name="connsiteX4" fmla="*/ 0 w 4383459"/>
              <a:gd name="connsiteY4" fmla="*/ 5287256 h 5287256"/>
              <a:gd name="connsiteX5" fmla="*/ 0 w 4383459"/>
              <a:gd name="connsiteY5" fmla="*/ 427769 h 5287256"/>
              <a:gd name="connsiteX6" fmla="*/ 132161 w 4383459"/>
              <a:gd name="connsiteY6" fmla="*/ 347480 h 5287256"/>
              <a:gd name="connsiteX7" fmla="*/ 1504462 w 4383459"/>
              <a:gd name="connsiteY7" fmla="*/ 0 h 5287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83459" h="5287256">
                <a:moveTo>
                  <a:pt x="1504462" y="0"/>
                </a:moveTo>
                <a:cubicBezTo>
                  <a:pt x="3094488" y="0"/>
                  <a:pt x="4383459" y="1288971"/>
                  <a:pt x="4383459" y="2878997"/>
                </a:cubicBezTo>
                <a:cubicBezTo>
                  <a:pt x="4383459" y="3872763"/>
                  <a:pt x="3879955" y="4748930"/>
                  <a:pt x="3114137" y="5266307"/>
                </a:cubicBezTo>
                <a:lnTo>
                  <a:pt x="3079653" y="5287256"/>
                </a:lnTo>
                <a:lnTo>
                  <a:pt x="0" y="5287256"/>
                </a:lnTo>
                <a:lnTo>
                  <a:pt x="0" y="427769"/>
                </a:lnTo>
                <a:lnTo>
                  <a:pt x="132161" y="347480"/>
                </a:lnTo>
                <a:cubicBezTo>
                  <a:pt x="540096" y="125876"/>
                  <a:pt x="1007579" y="0"/>
                  <a:pt x="1504462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2"/>
                </a:gs>
                <a:gs pos="23000">
                  <a:schemeClr val="accent2"/>
                </a:gs>
                <a:gs pos="83000">
                  <a:schemeClr val="accent1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0810290-E788-4DE3-B716-DBE58CC6A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2946" y="0"/>
            <a:ext cx="4185112" cy="3170097"/>
          </a:xfrm>
          <a:custGeom>
            <a:avLst/>
            <a:gdLst>
              <a:gd name="connsiteX0" fmla="*/ 301225 w 4185112"/>
              <a:gd name="connsiteY0" fmla="*/ 0 h 3170097"/>
              <a:gd name="connsiteX1" fmla="*/ 3883887 w 4185112"/>
              <a:gd name="connsiteY1" fmla="*/ 0 h 3170097"/>
              <a:gd name="connsiteX2" fmla="*/ 3932552 w 4185112"/>
              <a:gd name="connsiteY2" fmla="*/ 80105 h 3170097"/>
              <a:gd name="connsiteX3" fmla="*/ 4185112 w 4185112"/>
              <a:gd name="connsiteY3" fmla="*/ 1077541 h 3170097"/>
              <a:gd name="connsiteX4" fmla="*/ 2092556 w 4185112"/>
              <a:gd name="connsiteY4" fmla="*/ 3170097 h 3170097"/>
              <a:gd name="connsiteX5" fmla="*/ 0 w 4185112"/>
              <a:gd name="connsiteY5" fmla="*/ 1077541 h 3170097"/>
              <a:gd name="connsiteX6" fmla="*/ 252561 w 4185112"/>
              <a:gd name="connsiteY6" fmla="*/ 80105 h 31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85112" h="3170097">
                <a:moveTo>
                  <a:pt x="301225" y="0"/>
                </a:moveTo>
                <a:lnTo>
                  <a:pt x="3883887" y="0"/>
                </a:lnTo>
                <a:lnTo>
                  <a:pt x="3932552" y="80105"/>
                </a:lnTo>
                <a:cubicBezTo>
                  <a:pt x="4093621" y="376606"/>
                  <a:pt x="4185112" y="716389"/>
                  <a:pt x="4185112" y="1077541"/>
                </a:cubicBezTo>
                <a:cubicBezTo>
                  <a:pt x="4185112" y="2233228"/>
                  <a:pt x="3248243" y="3170097"/>
                  <a:pt x="2092556" y="3170097"/>
                </a:cubicBezTo>
                <a:cubicBezTo>
                  <a:pt x="936869" y="3170097"/>
                  <a:pt x="0" y="2233228"/>
                  <a:pt x="0" y="1077541"/>
                </a:cubicBezTo>
                <a:cubicBezTo>
                  <a:pt x="0" y="716389"/>
                  <a:pt x="91491" y="376606"/>
                  <a:pt x="252561" y="80105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2"/>
                </a:gs>
                <a:gs pos="23000">
                  <a:schemeClr val="accent2"/>
                </a:gs>
                <a:gs pos="83000">
                  <a:schemeClr val="accent1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2B27B3E5-830C-664A-85B6-3AAF14D96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8595" y="638881"/>
            <a:ext cx="2754249" cy="1246297"/>
          </a:xfrm>
          <a:prstGeom prst="rect">
            <a:avLst/>
          </a:prstGeom>
        </p:spPr>
      </p:pic>
      <p:sp>
        <p:nvSpPr>
          <p:cNvPr id="21" name="Title 3">
            <a:extLst>
              <a:ext uri="{FF2B5EF4-FFF2-40B4-BE49-F238E27FC236}">
                <a16:creationId xmlns:a16="http://schemas.microsoft.com/office/drawing/2014/main" id="{12FB43F2-B516-D04E-97EB-4DFC37F5F1B5}"/>
              </a:ext>
            </a:extLst>
          </p:cNvPr>
          <p:cNvSpPr txBox="1">
            <a:spLocks/>
          </p:cNvSpPr>
          <p:nvPr/>
        </p:nvSpPr>
        <p:spPr>
          <a:xfrm>
            <a:off x="6096000" y="4267832"/>
            <a:ext cx="5755530" cy="184340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5500" b="1" dirty="0">
                <a:solidFill>
                  <a:srgbClr val="C00000"/>
                </a:solidFill>
              </a:rPr>
              <a:t>MEMBERSHIP</a:t>
            </a:r>
            <a:br>
              <a:rPr lang="en-US" sz="2800" dirty="0">
                <a:solidFill>
                  <a:srgbClr val="000000"/>
                </a:solidFill>
              </a:rPr>
            </a:b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22" name="Subtitle 4">
            <a:extLst>
              <a:ext uri="{FF2B5EF4-FFF2-40B4-BE49-F238E27FC236}">
                <a16:creationId xmlns:a16="http://schemas.microsoft.com/office/drawing/2014/main" id="{14F6173C-0EEC-1846-B66C-950627BBD904}"/>
              </a:ext>
            </a:extLst>
          </p:cNvPr>
          <p:cNvSpPr txBox="1">
            <a:spLocks/>
          </p:cNvSpPr>
          <p:nvPr/>
        </p:nvSpPr>
        <p:spPr>
          <a:xfrm>
            <a:off x="6904015" y="3466784"/>
            <a:ext cx="4805691" cy="8388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800" b="1" dirty="0">
                <a:solidFill>
                  <a:srgbClr val="FFC000"/>
                </a:solidFill>
              </a:rPr>
              <a:t>AS&amp;M• JOSUA JAUREGUI</a:t>
            </a:r>
          </a:p>
        </p:txBody>
      </p:sp>
      <p:pic>
        <p:nvPicPr>
          <p:cNvPr id="12290" name="Picture 2" descr="Diversity Png - Young Adults Clip Art - Free Transparent PNG Clipart Images  Download">
            <a:extLst>
              <a:ext uri="{FF2B5EF4-FFF2-40B4-BE49-F238E27FC236}">
                <a16:creationId xmlns:a16="http://schemas.microsoft.com/office/drawing/2014/main" id="{A7D93038-D736-1E4D-8316-9EAA08A4E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70" y="3170097"/>
            <a:ext cx="3451830" cy="201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610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31" name="Rectangle 72">
            <a:extLst>
              <a:ext uri="{FF2B5EF4-FFF2-40B4-BE49-F238E27FC236}">
                <a16:creationId xmlns:a16="http://schemas.microsoft.com/office/drawing/2014/main" id="{D323C8FB-B906-4971-A245-1F6331743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 descr="Membership Brochure">
            <a:extLst>
              <a:ext uri="{FF2B5EF4-FFF2-40B4-BE49-F238E27FC236}">
                <a16:creationId xmlns:a16="http://schemas.microsoft.com/office/drawing/2014/main" id="{70FAEB4F-57BC-E14A-A148-1B3E32E112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87" r="-2" b="37897"/>
          <a:stretch/>
        </p:blipFill>
        <p:spPr bwMode="auto">
          <a:xfrm>
            <a:off x="680483" y="691169"/>
            <a:ext cx="3407735" cy="274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Folleto de membresía">
            <a:extLst>
              <a:ext uri="{FF2B5EF4-FFF2-40B4-BE49-F238E27FC236}">
                <a16:creationId xmlns:a16="http://schemas.microsoft.com/office/drawing/2014/main" id="{B919A522-5A7B-F74B-89F8-4DA9E16E06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76" r="1" b="51809"/>
          <a:stretch/>
        </p:blipFill>
        <p:spPr bwMode="auto">
          <a:xfrm>
            <a:off x="680483" y="3429006"/>
            <a:ext cx="3407735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32" name="Rectangle 74">
            <a:extLst>
              <a:ext uri="{FF2B5EF4-FFF2-40B4-BE49-F238E27FC236}">
                <a16:creationId xmlns:a16="http://schemas.microsoft.com/office/drawing/2014/main" id="{C9FAF312-1CE1-4E5C-AC04-BB2589F7BA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8702" y="0"/>
            <a:ext cx="7423298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FA42847-DD92-4BCC-B2C8-B0462CAB0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7176" y="335279"/>
            <a:ext cx="5686349" cy="1478282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7030A0"/>
                </a:solidFill>
                <a:latin typeface="+mn-lt"/>
              </a:rPr>
              <a:t>M</a:t>
            </a:r>
            <a:r>
              <a:rPr lang="en-US" sz="3600" b="1" dirty="0">
                <a:solidFill>
                  <a:srgbClr val="FF0000"/>
                </a:solidFill>
                <a:latin typeface="+mn-lt"/>
              </a:rPr>
              <a:t>E</a:t>
            </a:r>
            <a:r>
              <a:rPr lang="en-US" sz="3600" b="1" dirty="0">
                <a:solidFill>
                  <a:srgbClr val="00B050"/>
                </a:solidFill>
                <a:latin typeface="+mn-lt"/>
              </a:rPr>
              <a:t>M</a:t>
            </a:r>
            <a:r>
              <a:rPr lang="en-US" sz="3600" b="1" dirty="0">
                <a:solidFill>
                  <a:schemeClr val="accent2"/>
                </a:solidFill>
                <a:latin typeface="+mn-lt"/>
              </a:rPr>
              <a:t>B</a:t>
            </a:r>
            <a:r>
              <a:rPr lang="en-US" sz="3600" b="1" dirty="0">
                <a:solidFill>
                  <a:srgbClr val="0070C0"/>
                </a:solidFill>
                <a:latin typeface="+mn-lt"/>
              </a:rPr>
              <a:t>E</a:t>
            </a:r>
            <a:r>
              <a:rPr lang="en-US" sz="3600" b="1" dirty="0">
                <a:solidFill>
                  <a:schemeClr val="accent4"/>
                </a:solidFill>
                <a:latin typeface="+mn-lt"/>
              </a:rPr>
              <a:t>R</a:t>
            </a:r>
            <a:r>
              <a:rPr lang="en-US" sz="3600" b="1" dirty="0">
                <a:solidFill>
                  <a:srgbClr val="009193"/>
                </a:solidFill>
                <a:latin typeface="+mn-lt"/>
              </a:rPr>
              <a:t>S</a:t>
            </a:r>
            <a:r>
              <a:rPr lang="en-US" sz="3600" b="1" dirty="0">
                <a:solidFill>
                  <a:srgbClr val="7030A0"/>
                </a:solidFill>
                <a:latin typeface="+mn-lt"/>
              </a:rPr>
              <a:t>H</a:t>
            </a:r>
            <a:r>
              <a:rPr lang="en-US" sz="3600" b="1" dirty="0">
                <a:solidFill>
                  <a:srgbClr val="FF0000"/>
                </a:solidFill>
                <a:latin typeface="+mn-lt"/>
              </a:rPr>
              <a:t>I</a:t>
            </a:r>
            <a:r>
              <a:rPr lang="en-US" sz="3600" b="1" dirty="0">
                <a:solidFill>
                  <a:srgbClr val="00B050"/>
                </a:solidFill>
                <a:latin typeface="+mn-lt"/>
              </a:rPr>
              <a:t>P</a:t>
            </a:r>
            <a:r>
              <a:rPr lang="en-US" sz="3600" b="1" dirty="0">
                <a:solidFill>
                  <a:srgbClr val="595959"/>
                </a:solidFill>
                <a:latin typeface="+mn-lt"/>
              </a:rPr>
              <a:t> UPDATES</a:t>
            </a:r>
            <a:br>
              <a:rPr lang="en-US" sz="3600" b="1" dirty="0">
                <a:solidFill>
                  <a:srgbClr val="595959"/>
                </a:solidFill>
                <a:latin typeface="+mn-lt"/>
              </a:rPr>
            </a:br>
            <a:br>
              <a:rPr lang="en-US" sz="3600" b="1" dirty="0">
                <a:solidFill>
                  <a:srgbClr val="595959"/>
                </a:solidFill>
                <a:latin typeface="+mn-lt"/>
              </a:rPr>
            </a:br>
            <a:br>
              <a:rPr lang="en-US" sz="2200" dirty="0">
                <a:solidFill>
                  <a:srgbClr val="595959"/>
                </a:solidFill>
              </a:rPr>
            </a:br>
            <a:endParaRPr lang="en-US" sz="2200" dirty="0">
              <a:solidFill>
                <a:srgbClr val="595959"/>
              </a:solidFill>
              <a:highlight>
                <a:srgbClr val="FFFF00"/>
              </a:highlight>
            </a:endParaRP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5CF454DA-2B64-4BCB-BB08-91829425E3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5542789"/>
              </p:ext>
            </p:extLst>
          </p:nvPr>
        </p:nvGraphicFramePr>
        <p:xfrm>
          <a:off x="5640145" y="1249680"/>
          <a:ext cx="6170855" cy="5135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1" name="Picture 30" descr="Icon&#10;&#10;Description automatically generated">
            <a:extLst>
              <a:ext uri="{FF2B5EF4-FFF2-40B4-BE49-F238E27FC236}">
                <a16:creationId xmlns:a16="http://schemas.microsoft.com/office/drawing/2014/main" id="{05BC974D-1256-204B-B5C4-F185CB9D7E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18800" y="5640242"/>
            <a:ext cx="1446099" cy="654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979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434194B-EB56-4062-98C6-CB72F287E3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22124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3746DB1-35A8-422F-9955-4F8E75DBB0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16744519-E6DD-A34C-9984-A125ACB121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63750" y="3744019"/>
            <a:ext cx="5946202" cy="838831"/>
          </a:xfrm>
        </p:spPr>
        <p:txBody>
          <a:bodyPr anchor="b">
            <a:normAutofit/>
          </a:bodyPr>
          <a:lstStyle/>
          <a:p>
            <a:pPr algn="r"/>
            <a:r>
              <a:rPr lang="en-US" sz="1800" b="1" dirty="0">
                <a:solidFill>
                  <a:srgbClr val="7030A0"/>
                </a:solidFill>
              </a:rPr>
              <a:t>P &amp; E • DELMA CWHILINSKI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6E6C49-642A-8148-AC50-BC60D1D87A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76801" y="4592325"/>
            <a:ext cx="7040880" cy="1514185"/>
          </a:xfrm>
        </p:spPr>
        <p:txBody>
          <a:bodyPr anchor="t">
            <a:normAutofit fontScale="90000"/>
          </a:bodyPr>
          <a:lstStyle/>
          <a:p>
            <a:pPr algn="r"/>
            <a:r>
              <a:rPr lang="en-US" sz="3600" b="1" dirty="0">
                <a:solidFill>
                  <a:schemeClr val="bg1"/>
                </a:solidFill>
              </a:rPr>
              <a:t>CABE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5400" b="1" dirty="0">
                <a:solidFill>
                  <a:schemeClr val="accent2"/>
                </a:solidFill>
              </a:rPr>
              <a:t>PROGRAMS &amp; EVENTS</a:t>
            </a:r>
            <a:br>
              <a:rPr lang="en-US" sz="5400" dirty="0">
                <a:solidFill>
                  <a:srgbClr val="009193"/>
                </a:solidFill>
              </a:rPr>
            </a:br>
            <a:endParaRPr lang="en-US" sz="5400" dirty="0">
              <a:solidFill>
                <a:srgbClr val="009193"/>
              </a:solidFill>
            </a:endParaRPr>
          </a:p>
        </p:txBody>
      </p:sp>
      <p:sp>
        <p:nvSpPr>
          <p:cNvPr id="18" name="Freeform 57">
            <a:extLst>
              <a:ext uri="{FF2B5EF4-FFF2-40B4-BE49-F238E27FC236}">
                <a16:creationId xmlns:a16="http://schemas.microsoft.com/office/drawing/2014/main" id="{B817D9AD-5E85-4E85-AC3E-43E24FA91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580219"/>
            <a:ext cx="4383459" cy="5287256"/>
          </a:xfrm>
          <a:custGeom>
            <a:avLst/>
            <a:gdLst>
              <a:gd name="connsiteX0" fmla="*/ 1504462 w 4383459"/>
              <a:gd name="connsiteY0" fmla="*/ 0 h 5287256"/>
              <a:gd name="connsiteX1" fmla="*/ 4383459 w 4383459"/>
              <a:gd name="connsiteY1" fmla="*/ 2878997 h 5287256"/>
              <a:gd name="connsiteX2" fmla="*/ 3114137 w 4383459"/>
              <a:gd name="connsiteY2" fmla="*/ 5266307 h 5287256"/>
              <a:gd name="connsiteX3" fmla="*/ 3079653 w 4383459"/>
              <a:gd name="connsiteY3" fmla="*/ 5287256 h 5287256"/>
              <a:gd name="connsiteX4" fmla="*/ 0 w 4383459"/>
              <a:gd name="connsiteY4" fmla="*/ 5287256 h 5287256"/>
              <a:gd name="connsiteX5" fmla="*/ 0 w 4383459"/>
              <a:gd name="connsiteY5" fmla="*/ 427769 h 5287256"/>
              <a:gd name="connsiteX6" fmla="*/ 132161 w 4383459"/>
              <a:gd name="connsiteY6" fmla="*/ 347480 h 5287256"/>
              <a:gd name="connsiteX7" fmla="*/ 1504462 w 4383459"/>
              <a:gd name="connsiteY7" fmla="*/ 0 h 5287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83459" h="5287256">
                <a:moveTo>
                  <a:pt x="1504462" y="0"/>
                </a:moveTo>
                <a:cubicBezTo>
                  <a:pt x="3094488" y="0"/>
                  <a:pt x="4383459" y="1288971"/>
                  <a:pt x="4383459" y="2878997"/>
                </a:cubicBezTo>
                <a:cubicBezTo>
                  <a:pt x="4383459" y="3872763"/>
                  <a:pt x="3879955" y="4748930"/>
                  <a:pt x="3114137" y="5266307"/>
                </a:cubicBezTo>
                <a:lnTo>
                  <a:pt x="3079653" y="5287256"/>
                </a:lnTo>
                <a:lnTo>
                  <a:pt x="0" y="5287256"/>
                </a:lnTo>
                <a:lnTo>
                  <a:pt x="0" y="427769"/>
                </a:lnTo>
                <a:lnTo>
                  <a:pt x="132161" y="347480"/>
                </a:lnTo>
                <a:cubicBezTo>
                  <a:pt x="540096" y="125876"/>
                  <a:pt x="1007579" y="0"/>
                  <a:pt x="1504462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2"/>
                </a:gs>
                <a:gs pos="23000">
                  <a:schemeClr val="accent2"/>
                </a:gs>
                <a:gs pos="83000">
                  <a:schemeClr val="accent1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0810290-E788-4DE3-B716-DBE58CC6A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2946" y="0"/>
            <a:ext cx="4185112" cy="3170097"/>
          </a:xfrm>
          <a:custGeom>
            <a:avLst/>
            <a:gdLst>
              <a:gd name="connsiteX0" fmla="*/ 301225 w 4185112"/>
              <a:gd name="connsiteY0" fmla="*/ 0 h 3170097"/>
              <a:gd name="connsiteX1" fmla="*/ 3883887 w 4185112"/>
              <a:gd name="connsiteY1" fmla="*/ 0 h 3170097"/>
              <a:gd name="connsiteX2" fmla="*/ 3932552 w 4185112"/>
              <a:gd name="connsiteY2" fmla="*/ 80105 h 3170097"/>
              <a:gd name="connsiteX3" fmla="*/ 4185112 w 4185112"/>
              <a:gd name="connsiteY3" fmla="*/ 1077541 h 3170097"/>
              <a:gd name="connsiteX4" fmla="*/ 2092556 w 4185112"/>
              <a:gd name="connsiteY4" fmla="*/ 3170097 h 3170097"/>
              <a:gd name="connsiteX5" fmla="*/ 0 w 4185112"/>
              <a:gd name="connsiteY5" fmla="*/ 1077541 h 3170097"/>
              <a:gd name="connsiteX6" fmla="*/ 252561 w 4185112"/>
              <a:gd name="connsiteY6" fmla="*/ 80105 h 31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85112" h="3170097">
                <a:moveTo>
                  <a:pt x="301225" y="0"/>
                </a:moveTo>
                <a:lnTo>
                  <a:pt x="3883887" y="0"/>
                </a:lnTo>
                <a:lnTo>
                  <a:pt x="3932552" y="80105"/>
                </a:lnTo>
                <a:cubicBezTo>
                  <a:pt x="4093621" y="376606"/>
                  <a:pt x="4185112" y="716389"/>
                  <a:pt x="4185112" y="1077541"/>
                </a:cubicBezTo>
                <a:cubicBezTo>
                  <a:pt x="4185112" y="2233228"/>
                  <a:pt x="3248243" y="3170097"/>
                  <a:pt x="2092556" y="3170097"/>
                </a:cubicBezTo>
                <a:cubicBezTo>
                  <a:pt x="936869" y="3170097"/>
                  <a:pt x="0" y="2233228"/>
                  <a:pt x="0" y="1077541"/>
                </a:cubicBezTo>
                <a:cubicBezTo>
                  <a:pt x="0" y="716389"/>
                  <a:pt x="91491" y="376606"/>
                  <a:pt x="252561" y="80105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2"/>
                </a:gs>
                <a:gs pos="23000">
                  <a:schemeClr val="accent2"/>
                </a:gs>
                <a:gs pos="83000">
                  <a:schemeClr val="accent1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2B27B3E5-830C-664A-85B6-3AAF14D96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8595" y="638881"/>
            <a:ext cx="2754249" cy="1246297"/>
          </a:xfrm>
          <a:prstGeom prst="rect">
            <a:avLst/>
          </a:prstGeom>
        </p:spPr>
      </p:pic>
      <p:pic>
        <p:nvPicPr>
          <p:cNvPr id="9218" name="Picture 2" descr="Business Conference Stock Illustrations, Cliparts And Royalty Free Business  Conference Vectors">
            <a:extLst>
              <a:ext uri="{FF2B5EF4-FFF2-40B4-BE49-F238E27FC236}">
                <a16:creationId xmlns:a16="http://schemas.microsoft.com/office/drawing/2014/main" id="{9ACFFAAE-3DAE-2A4D-BCDE-37A93B231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48" y="3170097"/>
            <a:ext cx="3390900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632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DDDAF0-E19D-4BEE-A058-62F2246A19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6834" y="1153572"/>
            <a:ext cx="32004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Programs and Events</a:t>
            </a:r>
          </a:p>
        </p:txBody>
      </p:sp>
      <p:sp>
        <p:nvSpPr>
          <p:cNvPr id="31" name="Arc 3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0D6858-D217-4898-8E01-600D58E7A9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8639" y="230767"/>
            <a:ext cx="7568562" cy="645959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400" b="1" dirty="0"/>
              <a:t>DLI Summer Spanish Institute, June 29- July 2, 2020</a:t>
            </a:r>
          </a:p>
          <a:p>
            <a:pPr marL="800100" lvl="1" indent="-228600" algn="l">
              <a:buFont typeface="Arial" panose="020B0604020202020204" pitchFamily="34" charset="0"/>
              <a:buChar char="•"/>
            </a:pPr>
            <a:r>
              <a:rPr lang="en-US" sz="1400" dirty="0"/>
              <a:t>772 - Attendee Registrants</a:t>
            </a:r>
          </a:p>
          <a:p>
            <a:pPr marL="800100" lvl="1" indent="-2286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    7 - Exhibitor Registrants</a:t>
            </a:r>
          </a:p>
          <a:p>
            <a:pPr marL="800100" lvl="1" indent="-2286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42900" indent="-2286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b="1" dirty="0"/>
              <a:t>CABE 2020 Refunds and Rollover Completed</a:t>
            </a:r>
          </a:p>
          <a:p>
            <a:pPr marL="342900" indent="-2286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400" b="1" dirty="0"/>
          </a:p>
          <a:p>
            <a:pPr marL="342900" indent="-2286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b="1" dirty="0"/>
              <a:t>Parent Regional Conferences Fall 2020 and Spring 2021</a:t>
            </a:r>
          </a:p>
          <a:p>
            <a:pPr marL="800100" lvl="1" indent="-2286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300 Expected Attendance</a:t>
            </a:r>
          </a:p>
          <a:p>
            <a:pPr lvl="1" indent="-2286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42900" indent="-2286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b="1" dirty="0"/>
              <a:t>CABE Racial Equity Series November 18, 2020 and January 27, 2021</a:t>
            </a:r>
          </a:p>
          <a:p>
            <a:pPr marL="800100" lvl="1" indent="-228600" algn="l">
              <a:buFont typeface="Arial" panose="020B0604020202020204" pitchFamily="34" charset="0"/>
              <a:buChar char="•"/>
            </a:pPr>
            <a:r>
              <a:rPr lang="en-US" sz="1400" dirty="0"/>
              <a:t>150 Expected Attendance</a:t>
            </a:r>
          </a:p>
          <a:p>
            <a:pPr lvl="1" indent="-228600" algn="l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42900" indent="-2286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b="1" dirty="0"/>
              <a:t>CABE 2021 Virtual Conference  Registration Live on OMS, Tuesday, September 15, 2020   Website: CABE2021.org</a:t>
            </a:r>
            <a:br>
              <a:rPr lang="en-US" sz="1400" dirty="0"/>
            </a:br>
            <a:r>
              <a:rPr lang="en-US" sz="1400" dirty="0"/>
              <a:t>  •      </a:t>
            </a:r>
            <a:r>
              <a:rPr lang="en-US" sz="1400" b="1" dirty="0"/>
              <a:t>5 Days: </a:t>
            </a:r>
            <a:r>
              <a:rPr lang="en-US" sz="1400" dirty="0"/>
              <a:t>Tuesday, March 23-Saturday, March 27, 2021</a:t>
            </a:r>
          </a:p>
          <a:p>
            <a:pPr marL="228600" lvl="1" algn="l"/>
            <a:r>
              <a:rPr lang="en-US" sz="1400" dirty="0"/>
              <a:t>	Daily General Sessions with Keynote, Speakers, Workshops and Awards</a:t>
            </a:r>
            <a:br>
              <a:rPr lang="en-US" sz="1400" dirty="0"/>
            </a:br>
            <a:r>
              <a:rPr lang="en-US" sz="1400" dirty="0"/>
              <a:t>	Tuesday-Friday, 2:00pm – 7:00pm</a:t>
            </a:r>
            <a:br>
              <a:rPr lang="en-US" sz="1400" dirty="0"/>
            </a:br>
            <a:r>
              <a:rPr lang="en-US" sz="1400" dirty="0"/>
              <a:t>	Saturday, 8:00am – 1:00pm</a:t>
            </a:r>
          </a:p>
          <a:p>
            <a:pPr marL="228600" lvl="1" algn="l"/>
            <a:r>
              <a:rPr lang="en-US" sz="1400" b="1" dirty="0"/>
              <a:t>	Extra Early Bird Rate Deadline </a:t>
            </a:r>
            <a:r>
              <a:rPr lang="en-US" sz="1400" dirty="0"/>
              <a:t>11/20/20 – Register at:  	</a:t>
            </a:r>
            <a:r>
              <a:rPr lang="en-US" sz="1400" b="1" dirty="0">
                <a:hlinkClick r:id="rId2"/>
              </a:rPr>
              <a:t>http://cabe.k12oms.org/1524-189991</a:t>
            </a:r>
            <a:br>
              <a:rPr lang="en-US" sz="1400" dirty="0"/>
            </a:br>
            <a:r>
              <a:rPr lang="en-US" sz="1400" dirty="0"/>
              <a:t>   	Attendee Registration</a:t>
            </a:r>
          </a:p>
          <a:p>
            <a:pPr marL="228600" lvl="1" algn="l"/>
            <a:r>
              <a:rPr lang="en-US" sz="1400" dirty="0"/>
              <a:t>	- 500 Registration</a:t>
            </a:r>
          </a:p>
          <a:p>
            <a:pPr marL="228600" lvl="1" algn="l"/>
            <a:r>
              <a:rPr lang="en-US" sz="1400" dirty="0"/>
              <a:t>	- 110 Presenters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400" b="1" dirty="0"/>
              <a:t>CABE 2021 Exhibitors/Sponsors Virtual Exhibit Hall Marketplace)</a:t>
            </a:r>
          </a:p>
          <a:p>
            <a:pPr marL="800100" lvl="1" indent="-228600" algn="l">
              <a:buFont typeface="Arial" panose="020B0604020202020204" pitchFamily="34" charset="0"/>
              <a:buChar char="•"/>
            </a:pPr>
            <a:r>
              <a:rPr lang="en-US" sz="1400" b="1" dirty="0"/>
              <a:t>Registration </a:t>
            </a:r>
            <a:r>
              <a:rPr lang="en-US" sz="1400" dirty="0"/>
              <a:t>Opens by Mid-October</a:t>
            </a:r>
            <a:br>
              <a:rPr lang="en-US" sz="1400" dirty="0"/>
            </a:br>
            <a:r>
              <a:rPr lang="en-US" sz="1400" dirty="0"/>
              <a:t>Tuesday – Friday 2:00 pm – 7:00pm</a:t>
            </a:r>
            <a:br>
              <a:rPr lang="en-US" sz="1400" dirty="0"/>
            </a:br>
            <a:r>
              <a:rPr lang="en-US" sz="1400" dirty="0"/>
              <a:t>Saturday, Closed/Appointments </a:t>
            </a:r>
          </a:p>
          <a:p>
            <a:pPr marL="800100" lvl="1" indent="-228600" algn="l">
              <a:buFont typeface="Arial" panose="020B0604020202020204" pitchFamily="34" charset="0"/>
              <a:buChar char="•"/>
            </a:pPr>
            <a:r>
              <a:rPr lang="en-US" sz="1400" b="1" dirty="0"/>
              <a:t>Sponsorship Opportunity Level Information</a:t>
            </a:r>
          </a:p>
          <a:p>
            <a:pPr marL="228600" lvl="1" algn="l"/>
            <a:r>
              <a:rPr lang="en-US" sz="1400" b="1" dirty="0"/>
              <a:t>           	</a:t>
            </a:r>
            <a:r>
              <a:rPr lang="en-US" sz="1400" dirty="0"/>
              <a:t>Adjusted to Virtual Platform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4A4306E8-B820-F641-B665-326C4D6D0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7307" y="5275119"/>
            <a:ext cx="2199894" cy="99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534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434194B-EB56-4062-98C6-CB72F287E3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22124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3746DB1-35A8-422F-9955-4F8E75DBB0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16744519-E6DD-A34C-9984-A125ACB121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9429" y="3753494"/>
            <a:ext cx="5946202" cy="838831"/>
          </a:xfrm>
        </p:spPr>
        <p:txBody>
          <a:bodyPr anchor="b">
            <a:normAutofit/>
          </a:bodyPr>
          <a:lstStyle/>
          <a:p>
            <a:pPr algn="r"/>
            <a:r>
              <a:rPr lang="en-US" sz="1800" b="1">
                <a:solidFill>
                  <a:srgbClr val="009193"/>
                </a:solidFill>
              </a:rPr>
              <a:t>PFE MARÍA • VILLA MARQUEZ</a:t>
            </a:r>
            <a:endParaRPr lang="en-US" sz="1800" b="1" dirty="0">
              <a:solidFill>
                <a:srgbClr val="009193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6E6C49-642A-8148-AC50-BC60D1D87A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45299" y="4592325"/>
            <a:ext cx="6434463" cy="1514185"/>
          </a:xfrm>
        </p:spPr>
        <p:txBody>
          <a:bodyPr anchor="t">
            <a:normAutofit fontScale="90000"/>
          </a:bodyPr>
          <a:lstStyle/>
          <a:p>
            <a:pPr algn="r"/>
            <a:r>
              <a:rPr lang="en-US" sz="5400" b="1" dirty="0">
                <a:solidFill>
                  <a:srgbClr val="7030A0"/>
                </a:solidFill>
              </a:rPr>
              <a:t>FAMILY &amp; COMMUNITY ENGAGEMENT</a:t>
            </a:r>
            <a:br>
              <a:rPr lang="en-US" sz="3400" dirty="0">
                <a:solidFill>
                  <a:srgbClr val="7030A0"/>
                </a:solidFill>
              </a:rPr>
            </a:br>
            <a:endParaRPr lang="en-US" sz="3400" dirty="0">
              <a:solidFill>
                <a:srgbClr val="7030A0"/>
              </a:solidFill>
            </a:endParaRPr>
          </a:p>
        </p:txBody>
      </p:sp>
      <p:sp>
        <p:nvSpPr>
          <p:cNvPr id="18" name="Freeform 57">
            <a:extLst>
              <a:ext uri="{FF2B5EF4-FFF2-40B4-BE49-F238E27FC236}">
                <a16:creationId xmlns:a16="http://schemas.microsoft.com/office/drawing/2014/main" id="{B817D9AD-5E85-4E85-AC3E-43E24FA91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580219"/>
            <a:ext cx="4383459" cy="5287256"/>
          </a:xfrm>
          <a:custGeom>
            <a:avLst/>
            <a:gdLst>
              <a:gd name="connsiteX0" fmla="*/ 1504462 w 4383459"/>
              <a:gd name="connsiteY0" fmla="*/ 0 h 5287256"/>
              <a:gd name="connsiteX1" fmla="*/ 4383459 w 4383459"/>
              <a:gd name="connsiteY1" fmla="*/ 2878997 h 5287256"/>
              <a:gd name="connsiteX2" fmla="*/ 3114137 w 4383459"/>
              <a:gd name="connsiteY2" fmla="*/ 5266307 h 5287256"/>
              <a:gd name="connsiteX3" fmla="*/ 3079653 w 4383459"/>
              <a:gd name="connsiteY3" fmla="*/ 5287256 h 5287256"/>
              <a:gd name="connsiteX4" fmla="*/ 0 w 4383459"/>
              <a:gd name="connsiteY4" fmla="*/ 5287256 h 5287256"/>
              <a:gd name="connsiteX5" fmla="*/ 0 w 4383459"/>
              <a:gd name="connsiteY5" fmla="*/ 427769 h 5287256"/>
              <a:gd name="connsiteX6" fmla="*/ 132161 w 4383459"/>
              <a:gd name="connsiteY6" fmla="*/ 347480 h 5287256"/>
              <a:gd name="connsiteX7" fmla="*/ 1504462 w 4383459"/>
              <a:gd name="connsiteY7" fmla="*/ 0 h 5287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83459" h="5287256">
                <a:moveTo>
                  <a:pt x="1504462" y="0"/>
                </a:moveTo>
                <a:cubicBezTo>
                  <a:pt x="3094488" y="0"/>
                  <a:pt x="4383459" y="1288971"/>
                  <a:pt x="4383459" y="2878997"/>
                </a:cubicBezTo>
                <a:cubicBezTo>
                  <a:pt x="4383459" y="3872763"/>
                  <a:pt x="3879955" y="4748930"/>
                  <a:pt x="3114137" y="5266307"/>
                </a:cubicBezTo>
                <a:lnTo>
                  <a:pt x="3079653" y="5287256"/>
                </a:lnTo>
                <a:lnTo>
                  <a:pt x="0" y="5287256"/>
                </a:lnTo>
                <a:lnTo>
                  <a:pt x="0" y="427769"/>
                </a:lnTo>
                <a:lnTo>
                  <a:pt x="132161" y="347480"/>
                </a:lnTo>
                <a:cubicBezTo>
                  <a:pt x="540096" y="125876"/>
                  <a:pt x="1007579" y="0"/>
                  <a:pt x="1504462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2"/>
                </a:gs>
                <a:gs pos="23000">
                  <a:schemeClr val="accent2"/>
                </a:gs>
                <a:gs pos="83000">
                  <a:schemeClr val="accent1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0810290-E788-4DE3-B716-DBE58CC6A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2946" y="0"/>
            <a:ext cx="4185112" cy="3170097"/>
          </a:xfrm>
          <a:custGeom>
            <a:avLst/>
            <a:gdLst>
              <a:gd name="connsiteX0" fmla="*/ 301225 w 4185112"/>
              <a:gd name="connsiteY0" fmla="*/ 0 h 3170097"/>
              <a:gd name="connsiteX1" fmla="*/ 3883887 w 4185112"/>
              <a:gd name="connsiteY1" fmla="*/ 0 h 3170097"/>
              <a:gd name="connsiteX2" fmla="*/ 3932552 w 4185112"/>
              <a:gd name="connsiteY2" fmla="*/ 80105 h 3170097"/>
              <a:gd name="connsiteX3" fmla="*/ 4185112 w 4185112"/>
              <a:gd name="connsiteY3" fmla="*/ 1077541 h 3170097"/>
              <a:gd name="connsiteX4" fmla="*/ 2092556 w 4185112"/>
              <a:gd name="connsiteY4" fmla="*/ 3170097 h 3170097"/>
              <a:gd name="connsiteX5" fmla="*/ 0 w 4185112"/>
              <a:gd name="connsiteY5" fmla="*/ 1077541 h 3170097"/>
              <a:gd name="connsiteX6" fmla="*/ 252561 w 4185112"/>
              <a:gd name="connsiteY6" fmla="*/ 80105 h 31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85112" h="3170097">
                <a:moveTo>
                  <a:pt x="301225" y="0"/>
                </a:moveTo>
                <a:lnTo>
                  <a:pt x="3883887" y="0"/>
                </a:lnTo>
                <a:lnTo>
                  <a:pt x="3932552" y="80105"/>
                </a:lnTo>
                <a:cubicBezTo>
                  <a:pt x="4093621" y="376606"/>
                  <a:pt x="4185112" y="716389"/>
                  <a:pt x="4185112" y="1077541"/>
                </a:cubicBezTo>
                <a:cubicBezTo>
                  <a:pt x="4185112" y="2233228"/>
                  <a:pt x="3248243" y="3170097"/>
                  <a:pt x="2092556" y="3170097"/>
                </a:cubicBezTo>
                <a:cubicBezTo>
                  <a:pt x="936869" y="3170097"/>
                  <a:pt x="0" y="2233228"/>
                  <a:pt x="0" y="1077541"/>
                </a:cubicBezTo>
                <a:cubicBezTo>
                  <a:pt x="0" y="716389"/>
                  <a:pt x="91491" y="376606"/>
                  <a:pt x="252561" y="80105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2"/>
                </a:gs>
                <a:gs pos="23000">
                  <a:schemeClr val="accent2"/>
                </a:gs>
                <a:gs pos="83000">
                  <a:schemeClr val="accent1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2B27B3E5-830C-664A-85B6-3AAF14D96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8595" y="638881"/>
            <a:ext cx="2754249" cy="1246297"/>
          </a:xfrm>
          <a:prstGeom prst="rect">
            <a:avLst/>
          </a:prstGeom>
        </p:spPr>
      </p:pic>
      <p:pic>
        <p:nvPicPr>
          <p:cNvPr id="8196" name="Picture 4" descr="White-Tile-Family">
            <a:extLst>
              <a:ext uri="{FF2B5EF4-FFF2-40B4-BE49-F238E27FC236}">
                <a16:creationId xmlns:a16="http://schemas.microsoft.com/office/drawing/2014/main" id="{DB5387C8-E868-7849-B406-354877A62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38" y="3429000"/>
            <a:ext cx="3281441" cy="2150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4324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7891482-C38A-4F0C-8183-0121632F0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48C4E0-8C91-964E-B23D-F2FEB0A2D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2367" y="486184"/>
            <a:ext cx="6996166" cy="1325563"/>
          </a:xfrm>
        </p:spPr>
        <p:txBody>
          <a:bodyPr>
            <a:normAutofit fontScale="90000"/>
          </a:bodyPr>
          <a:lstStyle/>
          <a:p>
            <a:r>
              <a:rPr lang="en-US" sz="3600" b="1" cap="small" dirty="0">
                <a:solidFill>
                  <a:schemeClr val="accent2"/>
                </a:solidFill>
                <a:latin typeface="+mn-lt"/>
              </a:rPr>
              <a:t>FAMILY &amp; COMMUNITY ENGAGEMENT</a:t>
            </a:r>
            <a:br>
              <a:rPr lang="en-US" sz="2800" cap="small" dirty="0"/>
            </a:br>
            <a:endParaRPr lang="en-US" sz="2800" dirty="0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23C09965-A3D7-424E-8AA2-C3C5D8AB6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38" y="328673"/>
            <a:ext cx="2961277" cy="1222744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064AF2-FACE-424A-9B1D-A3C6A27C5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38" y="5347435"/>
            <a:ext cx="2326226" cy="1244531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DA5C4-AD2D-0347-9E57-BF98D7ABB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3855" y="1673860"/>
            <a:ext cx="7480771" cy="4697956"/>
          </a:xfrm>
        </p:spPr>
        <p:txBody>
          <a:bodyPr>
            <a:normAutofit/>
          </a:bodyPr>
          <a:lstStyle/>
          <a:p>
            <a:pPr>
              <a:buClr>
                <a:srgbClr val="7030A0"/>
              </a:buClr>
              <a:buSzPct val="150000"/>
              <a:buFont typeface="Wingdings" pitchFamily="2" charset="2"/>
              <a:buChar char="§"/>
            </a:pPr>
            <a:r>
              <a:rPr lang="en-US" sz="1400" dirty="0"/>
              <a:t>Held three CAFECITO con CABE viz Zoom: Served over 500 parents </a:t>
            </a:r>
          </a:p>
          <a:p>
            <a:pPr>
              <a:buClr>
                <a:srgbClr val="7030A0"/>
              </a:buClr>
              <a:buSzPct val="150000"/>
              <a:buFont typeface="Wingdings" pitchFamily="2" charset="2"/>
              <a:buChar char="§"/>
            </a:pPr>
            <a:r>
              <a:rPr lang="en-US" sz="1400" dirty="0"/>
              <a:t>Project 2INSPIRE contracts $150,000 guaranteed as of September</a:t>
            </a:r>
          </a:p>
          <a:p>
            <a:pPr>
              <a:buClr>
                <a:srgbClr val="7030A0"/>
              </a:buClr>
              <a:buSzPct val="150000"/>
              <a:buFont typeface="Wingdings" pitchFamily="2" charset="2"/>
              <a:buChar char="§"/>
            </a:pPr>
            <a:r>
              <a:rPr lang="en-US" sz="1400" dirty="0"/>
              <a:t>Plaza </a:t>
            </a:r>
            <a:r>
              <a:rPr lang="en-US" sz="1400" dirty="0" err="1"/>
              <a:t>Comunitaria</a:t>
            </a:r>
            <a:r>
              <a:rPr lang="en-US" sz="1400" dirty="0"/>
              <a:t> Recipient of two grants Los Angeles $</a:t>
            </a:r>
            <a:r>
              <a:rPr lang="es-MX" sz="1400" dirty="0"/>
              <a:t>3000 &amp; San Bernardino $ $4000</a:t>
            </a:r>
            <a:endParaRPr lang="en-US" sz="1400" dirty="0"/>
          </a:p>
          <a:p>
            <a:pPr>
              <a:buClr>
                <a:srgbClr val="7030A0"/>
              </a:buClr>
              <a:buSzPct val="150000"/>
              <a:buFont typeface="Wingdings" pitchFamily="2" charset="2"/>
              <a:buChar char="§"/>
            </a:pPr>
            <a:r>
              <a:rPr lang="en-US" sz="1400" dirty="0"/>
              <a:t>Mexican Consulate Professional Develop Training with 10 Consulates Offices across the state and IME</a:t>
            </a:r>
          </a:p>
          <a:p>
            <a:pPr>
              <a:buClr>
                <a:srgbClr val="7030A0"/>
              </a:buClr>
              <a:buSzPct val="150000"/>
              <a:buFont typeface="Wingdings" pitchFamily="2" charset="2"/>
              <a:buChar char="§"/>
            </a:pPr>
            <a:r>
              <a:rPr lang="en-US" sz="1400" dirty="0"/>
              <a:t>Support for Immigrant Families Virtual Trainer of Trainers (Central Valley) Session September 25</a:t>
            </a:r>
            <a:r>
              <a:rPr lang="en-US" sz="1400" baseline="30000" dirty="0"/>
              <a:t>th</a:t>
            </a:r>
            <a:r>
              <a:rPr lang="en-US" sz="1400" dirty="0"/>
              <a:t> and October 9</a:t>
            </a:r>
            <a:r>
              <a:rPr lang="en-US" sz="1400" baseline="30000" dirty="0"/>
              <a:t>th</a:t>
            </a:r>
            <a:r>
              <a:rPr lang="en-US" sz="1400" dirty="0"/>
              <a:t> (Led by Mari and Gricelda)</a:t>
            </a:r>
          </a:p>
          <a:p>
            <a:pPr>
              <a:buClr>
                <a:srgbClr val="7030A0"/>
              </a:buClr>
              <a:buSzPct val="150000"/>
              <a:buFont typeface="Wingdings" pitchFamily="2" charset="2"/>
              <a:buChar char="§"/>
            </a:pPr>
            <a:r>
              <a:rPr lang="en-US" sz="1400" dirty="0"/>
              <a:t>CEI: Request for Application has been extended till Sept 28</a:t>
            </a:r>
            <a:r>
              <a:rPr lang="en-US" sz="1400" baseline="30000" dirty="0"/>
              <a:t>th</a:t>
            </a:r>
            <a:r>
              <a:rPr lang="en-US" sz="1400" dirty="0"/>
              <a:t>. Please share with your partner district the documents shared this morning </a:t>
            </a:r>
          </a:p>
          <a:p>
            <a:pPr>
              <a:buClr>
                <a:srgbClr val="7030A0"/>
              </a:buClr>
              <a:buSzPct val="150000"/>
              <a:buFont typeface="Wingdings" pitchFamily="2" charset="2"/>
              <a:buChar char="§"/>
            </a:pPr>
            <a:r>
              <a:rPr lang="en-US" sz="1400" dirty="0"/>
              <a:t>CDE SPAC Leadership training this Saturday led by Laura </a:t>
            </a:r>
          </a:p>
          <a:p>
            <a:pPr>
              <a:buClr>
                <a:srgbClr val="7030A0"/>
              </a:buClr>
              <a:buSzPct val="150000"/>
              <a:buFont typeface="Wingdings" pitchFamily="2" charset="2"/>
              <a:buChar char="§"/>
            </a:pPr>
            <a:r>
              <a:rPr lang="en-US" sz="1400" dirty="0"/>
              <a:t>Distance Learning Support to Districts led by Toni</a:t>
            </a:r>
          </a:p>
          <a:p>
            <a:pPr>
              <a:buClr>
                <a:srgbClr val="7030A0"/>
              </a:buClr>
              <a:buSzPct val="150000"/>
              <a:buFont typeface="Wingdings" pitchFamily="2" charset="2"/>
              <a:buChar char="§"/>
            </a:pPr>
            <a:r>
              <a:rPr lang="en-US" sz="1400" dirty="0"/>
              <a:t>Virtual Home Visit Webinar: Connecting with Families Virtually (Approximately 60 attendees) </a:t>
            </a:r>
          </a:p>
          <a:p>
            <a:pPr>
              <a:buClr>
                <a:srgbClr val="7030A0"/>
              </a:buClr>
              <a:buSzPct val="150000"/>
              <a:buFont typeface="Wingdings" pitchFamily="2" charset="2"/>
              <a:buChar char="§"/>
            </a:pPr>
            <a:r>
              <a:rPr lang="en-US" sz="1400" dirty="0"/>
              <a:t>Participation and Presentations in OCOE Interpreter and Translator Conference and San Bernardino County Superintend of Schools Summit</a:t>
            </a:r>
          </a:p>
          <a:p>
            <a:pPr>
              <a:buClr>
                <a:srgbClr val="7030A0"/>
              </a:buClr>
              <a:buSzPct val="150000"/>
              <a:buFont typeface="Wingdings" pitchFamily="2" charset="2"/>
              <a:buChar char="§"/>
            </a:pPr>
            <a:r>
              <a:rPr lang="en-US" sz="1400" dirty="0"/>
              <a:t>Finalizing a 6 Module Curriculum for Newcomer Families (Mari and Gricelda)</a:t>
            </a:r>
          </a:p>
          <a:p>
            <a:endParaRPr lang="en-US" sz="1100" dirty="0"/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DA4B6E73-2318-4814-8EB1-306D537236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064111">
            <a:off x="-991925" y="5644752"/>
            <a:ext cx="2987899" cy="2987899"/>
          </a:xfrm>
          <a:prstGeom prst="arc">
            <a:avLst>
              <a:gd name="adj1" fmla="val 16200000"/>
              <a:gd name="adj2" fmla="val 21581479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8AD70D7-1271-FE47-860E-3B18EA832B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374" y="2017304"/>
            <a:ext cx="2905014" cy="20055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07370-62B1-5C43-9D8A-1BC73A9B1D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3474" y="3568721"/>
            <a:ext cx="2780507" cy="17928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583125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434194B-EB56-4062-98C6-CB72F287E3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22124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3746DB1-35A8-422F-9955-4F8E75DBB0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16744519-E6DD-A34C-9984-A125ACB121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2030" y="3657248"/>
            <a:ext cx="5946202" cy="838831"/>
          </a:xfrm>
        </p:spPr>
        <p:txBody>
          <a:bodyPr anchor="b">
            <a:normAutofit/>
          </a:bodyPr>
          <a:lstStyle/>
          <a:p>
            <a:pPr algn="r"/>
            <a:r>
              <a:rPr lang="en-US" sz="1800" b="1" dirty="0">
                <a:solidFill>
                  <a:schemeClr val="accent2"/>
                </a:solidFill>
              </a:rPr>
              <a:t>PL/PDS • RUBÍ FLORES/ALMA CASTRO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6E6C49-642A-8148-AC50-BC60D1D87A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2946" y="4592323"/>
            <a:ext cx="7330223" cy="1514187"/>
          </a:xfrm>
        </p:spPr>
        <p:txBody>
          <a:bodyPr anchor="t">
            <a:noAutofit/>
          </a:bodyPr>
          <a:lstStyle/>
          <a:p>
            <a:pPr algn="r"/>
            <a:r>
              <a:rPr lang="en-US" sz="4400" b="1" dirty="0">
                <a:solidFill>
                  <a:schemeClr val="bg1"/>
                </a:solidFill>
              </a:rPr>
              <a:t>CABE</a:t>
            </a:r>
            <a:r>
              <a:rPr lang="en-US" sz="4400" b="1" dirty="0">
                <a:solidFill>
                  <a:srgbClr val="FFFF00"/>
                </a:solidFill>
              </a:rPr>
              <a:t> </a:t>
            </a:r>
            <a:r>
              <a:rPr lang="en-US" sz="4400" b="1" dirty="0">
                <a:solidFill>
                  <a:srgbClr val="009193"/>
                </a:solidFill>
              </a:rPr>
              <a:t>PROFESSIONAL LEARNING</a:t>
            </a:r>
            <a:br>
              <a:rPr lang="en-US" sz="4400" b="1" dirty="0">
                <a:solidFill>
                  <a:srgbClr val="009193"/>
                </a:solidFill>
              </a:rPr>
            </a:br>
            <a:r>
              <a:rPr lang="en-US" sz="4400" b="1" dirty="0">
                <a:solidFill>
                  <a:srgbClr val="009193"/>
                </a:solidFill>
              </a:rPr>
              <a:t>• CABE PDS</a:t>
            </a:r>
            <a:br>
              <a:rPr lang="en-US" sz="4400" b="1" dirty="0">
                <a:solidFill>
                  <a:srgbClr val="009193"/>
                </a:solidFill>
              </a:rPr>
            </a:br>
            <a:r>
              <a:rPr lang="en-US" sz="4400" b="1" dirty="0">
                <a:solidFill>
                  <a:srgbClr val="009193"/>
                </a:solidFill>
              </a:rPr>
              <a:t>• MCAP</a:t>
            </a:r>
            <a:br>
              <a:rPr lang="en-US" sz="4400" dirty="0">
                <a:solidFill>
                  <a:srgbClr val="009193"/>
                </a:solidFill>
              </a:rPr>
            </a:br>
            <a:endParaRPr lang="en-US" sz="4400" dirty="0">
              <a:solidFill>
                <a:srgbClr val="009193"/>
              </a:solidFill>
            </a:endParaRPr>
          </a:p>
        </p:txBody>
      </p:sp>
      <p:sp>
        <p:nvSpPr>
          <p:cNvPr id="18" name="Freeform 57">
            <a:extLst>
              <a:ext uri="{FF2B5EF4-FFF2-40B4-BE49-F238E27FC236}">
                <a16:creationId xmlns:a16="http://schemas.microsoft.com/office/drawing/2014/main" id="{B817D9AD-5E85-4E85-AC3E-43E24FA91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580219"/>
            <a:ext cx="4383459" cy="5287256"/>
          </a:xfrm>
          <a:custGeom>
            <a:avLst/>
            <a:gdLst>
              <a:gd name="connsiteX0" fmla="*/ 1504462 w 4383459"/>
              <a:gd name="connsiteY0" fmla="*/ 0 h 5287256"/>
              <a:gd name="connsiteX1" fmla="*/ 4383459 w 4383459"/>
              <a:gd name="connsiteY1" fmla="*/ 2878997 h 5287256"/>
              <a:gd name="connsiteX2" fmla="*/ 3114137 w 4383459"/>
              <a:gd name="connsiteY2" fmla="*/ 5266307 h 5287256"/>
              <a:gd name="connsiteX3" fmla="*/ 3079653 w 4383459"/>
              <a:gd name="connsiteY3" fmla="*/ 5287256 h 5287256"/>
              <a:gd name="connsiteX4" fmla="*/ 0 w 4383459"/>
              <a:gd name="connsiteY4" fmla="*/ 5287256 h 5287256"/>
              <a:gd name="connsiteX5" fmla="*/ 0 w 4383459"/>
              <a:gd name="connsiteY5" fmla="*/ 427769 h 5287256"/>
              <a:gd name="connsiteX6" fmla="*/ 132161 w 4383459"/>
              <a:gd name="connsiteY6" fmla="*/ 347480 h 5287256"/>
              <a:gd name="connsiteX7" fmla="*/ 1504462 w 4383459"/>
              <a:gd name="connsiteY7" fmla="*/ 0 h 5287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83459" h="5287256">
                <a:moveTo>
                  <a:pt x="1504462" y="0"/>
                </a:moveTo>
                <a:cubicBezTo>
                  <a:pt x="3094488" y="0"/>
                  <a:pt x="4383459" y="1288971"/>
                  <a:pt x="4383459" y="2878997"/>
                </a:cubicBezTo>
                <a:cubicBezTo>
                  <a:pt x="4383459" y="3872763"/>
                  <a:pt x="3879955" y="4748930"/>
                  <a:pt x="3114137" y="5266307"/>
                </a:cubicBezTo>
                <a:lnTo>
                  <a:pt x="3079653" y="5287256"/>
                </a:lnTo>
                <a:lnTo>
                  <a:pt x="0" y="5287256"/>
                </a:lnTo>
                <a:lnTo>
                  <a:pt x="0" y="427769"/>
                </a:lnTo>
                <a:lnTo>
                  <a:pt x="132161" y="347480"/>
                </a:lnTo>
                <a:cubicBezTo>
                  <a:pt x="540096" y="125876"/>
                  <a:pt x="1007579" y="0"/>
                  <a:pt x="1504462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2"/>
                </a:gs>
                <a:gs pos="23000">
                  <a:schemeClr val="accent2"/>
                </a:gs>
                <a:gs pos="83000">
                  <a:schemeClr val="accent1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0810290-E788-4DE3-B716-DBE58CC6A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2946" y="0"/>
            <a:ext cx="4185112" cy="3170097"/>
          </a:xfrm>
          <a:custGeom>
            <a:avLst/>
            <a:gdLst>
              <a:gd name="connsiteX0" fmla="*/ 301225 w 4185112"/>
              <a:gd name="connsiteY0" fmla="*/ 0 h 3170097"/>
              <a:gd name="connsiteX1" fmla="*/ 3883887 w 4185112"/>
              <a:gd name="connsiteY1" fmla="*/ 0 h 3170097"/>
              <a:gd name="connsiteX2" fmla="*/ 3932552 w 4185112"/>
              <a:gd name="connsiteY2" fmla="*/ 80105 h 3170097"/>
              <a:gd name="connsiteX3" fmla="*/ 4185112 w 4185112"/>
              <a:gd name="connsiteY3" fmla="*/ 1077541 h 3170097"/>
              <a:gd name="connsiteX4" fmla="*/ 2092556 w 4185112"/>
              <a:gd name="connsiteY4" fmla="*/ 3170097 h 3170097"/>
              <a:gd name="connsiteX5" fmla="*/ 0 w 4185112"/>
              <a:gd name="connsiteY5" fmla="*/ 1077541 h 3170097"/>
              <a:gd name="connsiteX6" fmla="*/ 252561 w 4185112"/>
              <a:gd name="connsiteY6" fmla="*/ 80105 h 31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85112" h="3170097">
                <a:moveTo>
                  <a:pt x="301225" y="0"/>
                </a:moveTo>
                <a:lnTo>
                  <a:pt x="3883887" y="0"/>
                </a:lnTo>
                <a:lnTo>
                  <a:pt x="3932552" y="80105"/>
                </a:lnTo>
                <a:cubicBezTo>
                  <a:pt x="4093621" y="376606"/>
                  <a:pt x="4185112" y="716389"/>
                  <a:pt x="4185112" y="1077541"/>
                </a:cubicBezTo>
                <a:cubicBezTo>
                  <a:pt x="4185112" y="2233228"/>
                  <a:pt x="3248243" y="3170097"/>
                  <a:pt x="2092556" y="3170097"/>
                </a:cubicBezTo>
                <a:cubicBezTo>
                  <a:pt x="936869" y="3170097"/>
                  <a:pt x="0" y="2233228"/>
                  <a:pt x="0" y="1077541"/>
                </a:cubicBezTo>
                <a:cubicBezTo>
                  <a:pt x="0" y="716389"/>
                  <a:pt x="91491" y="376606"/>
                  <a:pt x="252561" y="80105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2"/>
                </a:gs>
                <a:gs pos="23000">
                  <a:schemeClr val="accent2"/>
                </a:gs>
                <a:gs pos="83000">
                  <a:schemeClr val="accent1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2B27B3E5-830C-664A-85B6-3AAF14D96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8595" y="638881"/>
            <a:ext cx="2754249" cy="1246297"/>
          </a:xfrm>
          <a:prstGeom prst="rect">
            <a:avLst/>
          </a:prstGeom>
        </p:spPr>
      </p:pic>
      <p:pic>
        <p:nvPicPr>
          <p:cNvPr id="5122" name="Picture 2" descr="White-TeacherStrategy">
            <a:extLst>
              <a:ext uri="{FF2B5EF4-FFF2-40B4-BE49-F238E27FC236}">
                <a16:creationId xmlns:a16="http://schemas.microsoft.com/office/drawing/2014/main" id="{75CDD65B-90ED-884C-A383-DFDC851B9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30" y="3170097"/>
            <a:ext cx="3738633" cy="244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Logo_Apple-Size">
            <a:extLst>
              <a:ext uri="{FF2B5EF4-FFF2-40B4-BE49-F238E27FC236}">
                <a16:creationId xmlns:a16="http://schemas.microsoft.com/office/drawing/2014/main" id="{27F03E7A-B2C0-D041-8A47-373D3B977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5131" y="5810301"/>
            <a:ext cx="789265" cy="784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836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FF230E-6E2D-451F-867F-2F3D1EE9B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667" y="152718"/>
            <a:ext cx="9342966" cy="1325563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b="1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CABE</a:t>
            </a:r>
            <a:r>
              <a:rPr lang="en-US" sz="2800" b="1" kern="1200" dirty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 </a:t>
            </a:r>
            <a:r>
              <a:rPr lang="en-US" sz="2800" b="1" kern="1200" dirty="0">
                <a:solidFill>
                  <a:srgbClr val="00FDFF"/>
                </a:solidFill>
                <a:latin typeface="+mn-lt"/>
                <a:ea typeface="+mj-ea"/>
                <a:cs typeface="+mj-cs"/>
              </a:rPr>
              <a:t>PROFESSIONAL LEARNING</a:t>
            </a:r>
            <a:br>
              <a:rPr lang="en-US" sz="2800" b="1" kern="1200" dirty="0">
                <a:solidFill>
                  <a:srgbClr val="FFFF00"/>
                </a:solidFill>
                <a:latin typeface="+mn-lt"/>
                <a:ea typeface="+mj-ea"/>
                <a:cs typeface="+mj-cs"/>
              </a:rPr>
            </a:br>
            <a:r>
              <a:rPr lang="en-US" sz="2800" b="1" kern="1200" dirty="0">
                <a:solidFill>
                  <a:srgbClr val="00FDFF"/>
                </a:solidFill>
                <a:latin typeface="+mn-lt"/>
                <a:ea typeface="+mj-ea"/>
                <a:cs typeface="+mj-cs"/>
              </a:rPr>
              <a:t>PROFESSIONAL DEVELOPMENT SERVICES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009E5862-F90A-5C47-9A43-47AA22BC0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5224848"/>
            <a:ext cx="2425181" cy="109739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27FB6-1020-400A-9EBF-868B3DC6C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6" y="1478281"/>
            <a:ext cx="3898470" cy="4698682"/>
          </a:xfrm>
        </p:spPr>
        <p:txBody>
          <a:bodyPr vert="horz" lIns="91440" tIns="45720" rIns="91440" bIns="45720" rtlCol="0">
            <a:no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en-US" sz="1400" b="1" dirty="0"/>
              <a:t>Back to School Series-  July/August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400" dirty="0"/>
              <a:t>3 Sessions on ELD and 3 on DLI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400" dirty="0"/>
              <a:t>Averaged 300 registrations per strand (ELD/ DLI)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1400" b="1" dirty="0"/>
              <a:t>Official Launch of the Dual Language Teacher Academy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400" dirty="0"/>
              <a:t>8 Sessions (2 in English/ 6 in Spanish)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400" dirty="0"/>
              <a:t>1 Saturday per month from 9:00-3:00, First session Sept. 26</a:t>
            </a:r>
            <a:r>
              <a:rPr lang="en-US" sz="1400" baseline="30000" dirty="0"/>
              <a:t>th</a:t>
            </a:r>
            <a:r>
              <a:rPr lang="en-US" sz="1400" dirty="0"/>
              <a:t>, 2020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400" dirty="0"/>
              <a:t>140 registered participants for All 8 sessions and an average of 25 registered  for individual sessions - Registration is still open for sessions 2-8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1400" dirty="0"/>
              <a:t> </a:t>
            </a:r>
            <a:r>
              <a:rPr lang="en-US" sz="1400" b="1" dirty="0"/>
              <a:t>CABE ELD Workshop Series—Fall 2020 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400" dirty="0"/>
              <a:t>2</a:t>
            </a:r>
            <a:r>
              <a:rPr lang="en-US" sz="1400" baseline="30000" dirty="0"/>
              <a:t>nd</a:t>
            </a:r>
            <a:r>
              <a:rPr lang="en-US" sz="1400" dirty="0"/>
              <a:t> round of updated Back to School ELD Workshops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400" dirty="0"/>
              <a:t>Three 2-hour Sessions over 3 weeks presented by Amanda Gonzalez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400" dirty="0"/>
              <a:t>Tuesday October 27, Tuesday November 3, Tuesday November 10, From 3:30-5:30 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400" dirty="0"/>
              <a:t>Registration link and flyer in the works.  Registration to open next week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BA7088-C84D-6147-8D05-E37B719396D9}"/>
              </a:ext>
            </a:extLst>
          </p:cNvPr>
          <p:cNvSpPr txBox="1"/>
          <p:nvPr/>
        </p:nvSpPr>
        <p:spPr>
          <a:xfrm>
            <a:off x="8537098" y="348519"/>
            <a:ext cx="3197701" cy="43638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en-US" sz="1300" dirty="0"/>
              <a:t> </a:t>
            </a:r>
            <a:r>
              <a:rPr lang="en-US" sz="1600" b="1" dirty="0"/>
              <a:t>Professional Learning Team    </a:t>
            </a:r>
          </a:p>
          <a:p>
            <a:pPr fontAlgn="base"/>
            <a:r>
              <a:rPr lang="en-US" sz="1600" b="1" dirty="0"/>
              <a:t>  Members Update: 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600" dirty="0"/>
              <a:t>MCAP Grant Director: Dr. Alma Castro 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600" dirty="0"/>
              <a:t>MCAP Administrative Assistant: Alexandria Ramos 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600" dirty="0"/>
              <a:t>Professional Learning Specialist: Anya Bobadilla 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600" dirty="0"/>
              <a:t>Karmina Ramirez Transitioning to ITCD 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1600" b="1" dirty="0"/>
              <a:t>Part-time Professional Learning   </a:t>
            </a:r>
          </a:p>
          <a:p>
            <a:pPr fontAlgn="base"/>
            <a:r>
              <a:rPr lang="en-US" sz="1600" b="1" dirty="0"/>
              <a:t>  Specialists</a:t>
            </a:r>
            <a:r>
              <a:rPr lang="en-US" sz="1600" dirty="0"/>
              <a:t>: 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600" dirty="0"/>
              <a:t>Karin Foster 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600" dirty="0"/>
              <a:t>Dr. Nathalie </a:t>
            </a:r>
            <a:r>
              <a:rPr lang="en-US" sz="1600" dirty="0" err="1"/>
              <a:t>Longree</a:t>
            </a:r>
            <a:r>
              <a:rPr lang="en-US" sz="1600" dirty="0"/>
              <a:t>-Guevara 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600" dirty="0"/>
              <a:t>Linda Hardman-Greene </a:t>
            </a:r>
          </a:p>
          <a:p>
            <a:pPr lvl="1" fontAlgn="base"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Resources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Teaching strategy Webinars on Online Community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Creating guidelines for Distance Learning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MCAP website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1400" b="1" dirty="0"/>
              <a:t> Contracts: </a:t>
            </a:r>
            <a:r>
              <a:rPr lang="en-US" sz="1400" dirty="0"/>
              <a:t>Currently supporting 18 Districts 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202525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FD7FFD0E-ABC3-6547-91E1-B5860F814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8F386187-26A4-9B4A-A7BD-7F3A843FAF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073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999c85fd5b_3_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MCAP Multilingual California Updates</a:t>
            </a:r>
            <a:endParaRPr/>
          </a:p>
        </p:txBody>
      </p:sp>
      <p:sp>
        <p:nvSpPr>
          <p:cNvPr id="144" name="Google Shape;144;g999c85fd5b_3_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Libre Franklin"/>
              <a:buChar char="•"/>
            </a:pPr>
            <a:r>
              <a:rPr lang="en-US" sz="2400" dirty="0">
                <a:solidFill>
                  <a:schemeClr val="accent3"/>
                </a:solidFill>
              </a:rPr>
              <a:t>MCAP ALLIANCE—BUILDING OUR FOUNDATION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Libre Franklin"/>
              <a:buChar char="•"/>
            </a:pPr>
            <a:r>
              <a:rPr lang="en-US" sz="2000" dirty="0">
                <a:solidFill>
                  <a:schemeClr val="accent3"/>
                </a:solidFill>
              </a:rPr>
              <a:t>Liberatory Design Training 8/26 &amp; 8/27 (45 attended)</a:t>
            </a:r>
            <a:endParaRPr sz="2000" dirty="0">
              <a:solidFill>
                <a:schemeClr val="accent3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2400" dirty="0">
              <a:solidFill>
                <a:schemeClr val="accent3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dirty="0">
                <a:solidFill>
                  <a:schemeClr val="accent3"/>
                </a:solidFill>
              </a:rPr>
              <a:t>STAGE 1-Statewide</a:t>
            </a:r>
            <a:endParaRPr sz="2400" dirty="0">
              <a:solidFill>
                <a:schemeClr val="accent3"/>
              </a:solidFill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Libre Franklin"/>
              <a:buChar char="•"/>
            </a:pPr>
            <a:r>
              <a:rPr lang="en-US" sz="2000" u="sng" dirty="0">
                <a:solidFill>
                  <a:schemeClr val="hlink"/>
                </a:solidFill>
                <a:hlinkClick r:id="rId3"/>
              </a:rPr>
              <a:t>MCAP Website</a:t>
            </a:r>
            <a:r>
              <a:rPr lang="en-US" sz="2000" dirty="0">
                <a:solidFill>
                  <a:schemeClr val="accent3"/>
                </a:solidFill>
              </a:rPr>
              <a:t>    </a:t>
            </a:r>
            <a:r>
              <a:rPr lang="en-US" sz="2000" u="sng" dirty="0">
                <a:solidFill>
                  <a:schemeClr val="hlink"/>
                </a:solidFill>
                <a:hlinkClick r:id="rId3"/>
              </a:rPr>
              <a:t>https://mcap.gocabe.org/</a:t>
            </a:r>
            <a:r>
              <a:rPr lang="en-US" sz="2000" dirty="0">
                <a:solidFill>
                  <a:schemeClr val="accent3"/>
                </a:solidFill>
              </a:rPr>
              <a:t>  (115 people registered for updates</a:t>
            </a:r>
            <a:endParaRPr lang="en-US" dirty="0">
              <a:solidFill>
                <a:schemeClr val="accent3"/>
              </a:solidFill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Libre Franklin"/>
              <a:buChar char="•"/>
            </a:pPr>
            <a:r>
              <a:rPr lang="en-US" sz="2400" u="sng" dirty="0">
                <a:solidFill>
                  <a:schemeClr val="hlink"/>
                </a:solidFill>
                <a:hlinkClick r:id="rId4"/>
              </a:rPr>
              <a:t>Learning Continuity Plan</a:t>
            </a:r>
            <a:r>
              <a:rPr lang="en-US" sz="2400" dirty="0">
                <a:solidFill>
                  <a:schemeClr val="accent3"/>
                </a:solidFill>
              </a:rPr>
              <a:t> Recommendations released 9/16 </a:t>
            </a:r>
            <a:endParaRPr sz="2400" dirty="0">
              <a:solidFill>
                <a:schemeClr val="accent3"/>
              </a:solidFill>
            </a:endParaRPr>
          </a:p>
          <a:p>
            <a:pPr marL="990600" lvl="2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SzPts val="2400"/>
              <a:buNone/>
            </a:pPr>
            <a:r>
              <a:rPr lang="en-US" dirty="0">
                <a:solidFill>
                  <a:schemeClr val="accent3"/>
                </a:solidFill>
              </a:rPr>
              <a:t>	62 people accessed so far….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Libre Franklin"/>
              <a:buChar char="•"/>
            </a:pPr>
            <a:r>
              <a:rPr lang="en-US" sz="2000" dirty="0">
                <a:solidFill>
                  <a:schemeClr val="accent3"/>
                </a:solidFill>
              </a:rPr>
              <a:t>Fall </a:t>
            </a:r>
            <a:r>
              <a:rPr lang="en-US" sz="2000" u="sng" dirty="0">
                <a:solidFill>
                  <a:schemeClr val="hlink"/>
                </a:solidFill>
                <a:hlinkClick r:id="rId5"/>
              </a:rPr>
              <a:t>MCAP webinar serie</a:t>
            </a:r>
            <a:r>
              <a:rPr lang="en-US" sz="2000" dirty="0">
                <a:solidFill>
                  <a:schemeClr val="accent3"/>
                </a:solidFill>
              </a:rPr>
              <a:t>s started on 9/23 (next 10/7)</a:t>
            </a:r>
          </a:p>
          <a:p>
            <a:pPr lvl="2" indent="-38100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SzPts val="2400"/>
            </a:pPr>
            <a:r>
              <a:rPr lang="en-US" dirty="0">
                <a:solidFill>
                  <a:schemeClr val="accent3"/>
                </a:solidFill>
              </a:rPr>
              <a:t>392 participants</a:t>
            </a:r>
            <a:endParaRPr dirty="0">
              <a:solidFill>
                <a:schemeClr val="accent3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dirty="0">
              <a:solidFill>
                <a:schemeClr val="accent3"/>
              </a:solidFill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Libre Franklin"/>
              <a:buChar char="•"/>
            </a:pPr>
            <a:r>
              <a:rPr lang="en-US" sz="2400" dirty="0">
                <a:solidFill>
                  <a:schemeClr val="accent3"/>
                </a:solidFill>
              </a:rPr>
              <a:t>STAGE 2—MCAP ALLIANCE  &amp; 30 LEAs, 5-10 IHEs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Libre Franklin"/>
              <a:buChar char="•"/>
            </a:pPr>
            <a:r>
              <a:rPr lang="en-US" sz="2000" dirty="0">
                <a:solidFill>
                  <a:schemeClr val="accent3"/>
                </a:solidFill>
              </a:rPr>
              <a:t>Superintendent Forum &amp; Regional Summits in the Fall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Libre Franklin"/>
              <a:buChar char="•"/>
            </a:pPr>
            <a:r>
              <a:rPr lang="en-US" sz="2000" dirty="0">
                <a:solidFill>
                  <a:schemeClr val="accent3"/>
                </a:solidFill>
              </a:rPr>
              <a:t>Innovations/Professional Learning </a:t>
            </a:r>
            <a:endParaRPr sz="2000" dirty="0">
              <a:solidFill>
                <a:schemeClr val="accent3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33801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9a2f8f2a86_0_40"/>
          <p:cNvSpPr txBox="1">
            <a:spLocks noGrp="1"/>
          </p:cNvSpPr>
          <p:nvPr>
            <p:ph type="body" idx="1"/>
          </p:nvPr>
        </p:nvSpPr>
        <p:spPr>
          <a:xfrm>
            <a:off x="4923" y="29981"/>
            <a:ext cx="4939230" cy="6857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1" indent="0">
              <a:spcBef>
                <a:spcPts val="1000"/>
              </a:spcBef>
              <a:buNone/>
            </a:pPr>
            <a:r>
              <a:rPr lang="en-US" sz="3200" dirty="0"/>
              <a:t>MCAP Fall Webinar Series </a:t>
            </a:r>
            <a:endParaRPr sz="3200" dirty="0"/>
          </a:p>
          <a:p>
            <a:pPr marL="914400" lvl="1" indent="-342900">
              <a:spcBef>
                <a:spcPts val="1000"/>
              </a:spcBef>
              <a:buSzPts val="1800"/>
            </a:pPr>
            <a:r>
              <a:rPr lang="en-US" sz="3200" dirty="0"/>
              <a:t>9/23</a:t>
            </a:r>
            <a:endParaRPr sz="3200" dirty="0"/>
          </a:p>
          <a:p>
            <a:pPr marL="914400" lvl="1" indent="-342900">
              <a:spcBef>
                <a:spcPts val="0"/>
              </a:spcBef>
              <a:buSzPts val="1800"/>
            </a:pPr>
            <a:r>
              <a:rPr lang="en-US" sz="3200" dirty="0"/>
              <a:t>10/7 &amp; 10/21</a:t>
            </a:r>
            <a:endParaRPr sz="3200" dirty="0"/>
          </a:p>
          <a:p>
            <a:pPr marL="914400" lvl="1" indent="-342900">
              <a:spcBef>
                <a:spcPts val="0"/>
              </a:spcBef>
              <a:buSzPts val="1800"/>
            </a:pPr>
            <a:r>
              <a:rPr lang="en-US" sz="3200" dirty="0"/>
              <a:t>11/4 &amp; 11/18</a:t>
            </a:r>
            <a:endParaRPr sz="3200" dirty="0"/>
          </a:p>
          <a:p>
            <a:pPr marL="914400" lvl="1" indent="-342900">
              <a:spcBef>
                <a:spcPts val="0"/>
              </a:spcBef>
              <a:buSzPts val="1800"/>
            </a:pPr>
            <a:r>
              <a:rPr lang="en-US" sz="3200" dirty="0"/>
              <a:t>12/2  </a:t>
            </a:r>
            <a:endParaRPr sz="3200" dirty="0"/>
          </a:p>
          <a:p>
            <a:pPr marL="914400" lvl="1" indent="-342900">
              <a:spcBef>
                <a:spcPts val="0"/>
              </a:spcBef>
              <a:buSzPts val="1800"/>
            </a:pPr>
            <a:r>
              <a:rPr lang="en-US" sz="3200" dirty="0"/>
              <a:t>3:15pm (45 mins) </a:t>
            </a:r>
            <a:endParaRPr sz="3200" dirty="0"/>
          </a:p>
          <a:p>
            <a:pPr marL="457200" lvl="1" indent="0">
              <a:spcBef>
                <a:spcPts val="1000"/>
              </a:spcBef>
              <a:buNone/>
            </a:pPr>
            <a:endParaRPr sz="3200" dirty="0"/>
          </a:p>
          <a:p>
            <a:pPr marL="457200" lvl="1" indent="0">
              <a:spcBef>
                <a:spcPts val="1000"/>
              </a:spcBef>
              <a:buNone/>
            </a:pPr>
            <a:r>
              <a:rPr lang="en-US" sz="3200" dirty="0"/>
              <a:t>LCP Document</a:t>
            </a:r>
          </a:p>
          <a:p>
            <a:pPr marL="457200" lvl="1" indent="0">
              <a:spcBef>
                <a:spcPts val="1000"/>
              </a:spcBef>
              <a:buNone/>
            </a:pPr>
            <a:r>
              <a:rPr lang="en-US" sz="3200" dirty="0"/>
              <a:t> </a:t>
            </a:r>
            <a:endParaRPr sz="3200" dirty="0"/>
          </a:p>
          <a:p>
            <a:pPr marL="457200" lvl="1" indent="0">
              <a:spcBef>
                <a:spcPts val="1000"/>
              </a:spcBef>
              <a:buNone/>
            </a:pPr>
            <a:r>
              <a:rPr lang="en-US" sz="3200" dirty="0"/>
              <a:t>Social Media</a:t>
            </a:r>
            <a:endParaRPr sz="3200" dirty="0"/>
          </a:p>
        </p:txBody>
      </p:sp>
      <p:sp>
        <p:nvSpPr>
          <p:cNvPr id="152" name="Google Shape;152;g9a2f8f2a86_0_40"/>
          <p:cNvSpPr txBox="1">
            <a:spLocks noGrp="1"/>
          </p:cNvSpPr>
          <p:nvPr>
            <p:ph type="body" idx="2"/>
          </p:nvPr>
        </p:nvSpPr>
        <p:spPr>
          <a:xfrm>
            <a:off x="6730625" y="614400"/>
            <a:ext cx="6579600" cy="56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pic>
        <p:nvPicPr>
          <p:cNvPr id="153" name="Google Shape;153;g9a2f8f2a86_0_4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2581" t="5878" r="2893" b="8131"/>
          <a:stretch/>
        </p:blipFill>
        <p:spPr>
          <a:xfrm>
            <a:off x="5701168" y="489493"/>
            <a:ext cx="6041036" cy="340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g9a2f8f2a86_0_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9696" y="5528774"/>
            <a:ext cx="3445525" cy="103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g9a2f8f2a86_0_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21895" y="4051801"/>
            <a:ext cx="4939230" cy="261914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1A47C5-4AA4-8141-ABCB-D9C103E6B112}"/>
              </a:ext>
            </a:extLst>
          </p:cNvPr>
          <p:cNvSpPr txBox="1"/>
          <p:nvPr/>
        </p:nvSpPr>
        <p:spPr>
          <a:xfrm rot="19937501">
            <a:off x="5419049" y="344413"/>
            <a:ext cx="1828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009193"/>
                </a:solidFill>
              </a:rPr>
              <a:t>LCP</a:t>
            </a:r>
          </a:p>
        </p:txBody>
      </p:sp>
    </p:spTree>
    <p:extLst>
      <p:ext uri="{BB962C8B-B14F-4D97-AF65-F5344CB8AC3E}">
        <p14:creationId xmlns:p14="http://schemas.microsoft.com/office/powerpoint/2010/main" val="1268040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D140C-310A-CD42-8CD3-16E658B8C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AC9611-E83A-8B4B-A234-D14E6889E1A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2CC994-3B1B-9A4D-84B5-59C20AF1433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13" descr="A red flower in a field&#10;&#10;Description automatically generated">
            <a:extLst>
              <a:ext uri="{FF2B5EF4-FFF2-40B4-BE49-F238E27FC236}">
                <a16:creationId xmlns:a16="http://schemas.microsoft.com/office/drawing/2014/main" id="{CA5B5CBB-9C1B-854A-AB31-A8F0CCB88C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5060" b="9940"/>
          <a:stretch/>
        </p:blipFill>
        <p:spPr>
          <a:xfrm>
            <a:off x="23" y="0"/>
            <a:ext cx="12191977" cy="68580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955ED9-75DE-7F47-80F2-4E3BF0E6DEBA}"/>
              </a:ext>
            </a:extLst>
          </p:cNvPr>
          <p:cNvSpPr txBox="1"/>
          <p:nvPr/>
        </p:nvSpPr>
        <p:spPr>
          <a:xfrm>
            <a:off x="9900988" y="6263469"/>
            <a:ext cx="229101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://cute-pictures.blogspot.com/2010/10/beautiful-flowers-in-sky-background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A1ABD9-3F54-F74D-8D27-E37CB905AC7D}"/>
              </a:ext>
            </a:extLst>
          </p:cNvPr>
          <p:cNvSpPr txBox="1"/>
          <p:nvPr/>
        </p:nvSpPr>
        <p:spPr>
          <a:xfrm>
            <a:off x="1034324" y="1116578"/>
            <a:ext cx="40533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Big ideas come from forward thinking people who challenge the norm, think outside the box, and invent the world they see rather than submitting to the limitations of current dilemmas.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i="1" dirty="0">
                <a:solidFill>
                  <a:schemeClr val="bg1"/>
                </a:solidFill>
              </a:rPr>
              <a:t>TD Jakes</a:t>
            </a:r>
          </a:p>
        </p:txBody>
      </p:sp>
    </p:spTree>
    <p:extLst>
      <p:ext uri="{BB962C8B-B14F-4D97-AF65-F5344CB8AC3E}">
        <p14:creationId xmlns:p14="http://schemas.microsoft.com/office/powerpoint/2010/main" val="1662545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1169</Words>
  <Application>Microsoft Macintosh PowerPoint</Application>
  <PresentationFormat>Widescreen</PresentationFormat>
  <Paragraphs>146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Libre Franklin</vt:lpstr>
      <vt:lpstr>Libre Franklin Medium</vt:lpstr>
      <vt:lpstr>Myriad Pro</vt:lpstr>
      <vt:lpstr>Wingdings</vt:lpstr>
      <vt:lpstr>Office Theme</vt:lpstr>
      <vt:lpstr>CABE PROGRAM UPDATES</vt:lpstr>
      <vt:lpstr>STRATEGIC PLAN  FOCUS AREAS</vt:lpstr>
      <vt:lpstr>PowerPoint Presentation</vt:lpstr>
      <vt:lpstr>PowerPoint Presentation</vt:lpstr>
      <vt:lpstr>CABE’s Branding &amp; Visual Identity is #CABESTRONG! </vt:lpstr>
      <vt:lpstr>PowerPoint Presentation</vt:lpstr>
      <vt:lpstr>MEMBERSHIP UPDATES   </vt:lpstr>
      <vt:lpstr>CABE PROGRAMS &amp; EVENTS </vt:lpstr>
      <vt:lpstr>Programs and Events</vt:lpstr>
      <vt:lpstr>FAMILY &amp; COMMUNITY ENGAGEMENT </vt:lpstr>
      <vt:lpstr>FAMILY &amp; COMMUNITY ENGAGEMENT </vt:lpstr>
      <vt:lpstr>CABE PROFESSIONAL LEARNING • CABE PDS • MCAP </vt:lpstr>
      <vt:lpstr>CABE PROFESSIONAL LEARNING PROFESSIONAL DEVELOPMENT SERVICES</vt:lpstr>
      <vt:lpstr>PowerPoint Presentation</vt:lpstr>
      <vt:lpstr>MCAP Multilingual California Updates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CABE PROGRAM UPDATES</dc:title>
  <dc:creator>Jan Gustafson Corea</dc:creator>
  <cp:lastModifiedBy>Jan Gustafson Corea</cp:lastModifiedBy>
  <cp:revision>4</cp:revision>
  <dcterms:created xsi:type="dcterms:W3CDTF">2020-09-25T21:44:05Z</dcterms:created>
  <dcterms:modified xsi:type="dcterms:W3CDTF">2020-09-25T22:18:59Z</dcterms:modified>
</cp:coreProperties>
</file>